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24"/>
  </p:notesMasterIdLst>
  <p:sldIdLst>
    <p:sldId id="257"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5" r:id="rId18"/>
    <p:sldId id="316" r:id="rId19"/>
    <p:sldId id="317" r:id="rId20"/>
    <p:sldId id="318" r:id="rId21"/>
    <p:sldId id="258" r:id="rId22"/>
    <p:sldId id="259" r:id="rId23"/>
    <p:sldId id="260" r:id="rId25"/>
    <p:sldId id="261" r:id="rId26"/>
    <p:sldId id="262" r:id="rId27"/>
    <p:sldId id="263" r:id="rId28"/>
    <p:sldId id="264"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7" r:id="rId42"/>
    <p:sldId id="278" r:id="rId43"/>
    <p:sldId id="279" r:id="rId44"/>
    <p:sldId id="280" r:id="rId45"/>
    <p:sldId id="281" r:id="rId46"/>
    <p:sldId id="282" r:id="rId47"/>
    <p:sldId id="283" r:id="rId48"/>
    <p:sldId id="284" r:id="rId49"/>
    <p:sldId id="285" r:id="rId50"/>
    <p:sldId id="286" r:id="rId51"/>
    <p:sldId id="287" r:id="rId52"/>
    <p:sldId id="288" r:id="rId53"/>
    <p:sldId id="289" r:id="rId54"/>
    <p:sldId id="290" r:id="rId55"/>
    <p:sldId id="291" r:id="rId56"/>
    <p:sldId id="292" r:id="rId57"/>
    <p:sldId id="293" r:id="rId58"/>
    <p:sldId id="294" r:id="rId59"/>
    <p:sldId id="295" r:id="rId60"/>
    <p:sldId id="296" r:id="rId61"/>
    <p:sldId id="297" r:id="rId62"/>
    <p:sldId id="298" r:id="rId63"/>
    <p:sldId id="299" r:id="rId64"/>
    <p:sldId id="300" r:id="rId65"/>
  </p:sldIdLst>
  <p:sldSz cx="12192000" cy="6858000"/>
  <p:notesSz cx="7103745" cy="1023429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notesMaster" Target="notesMasters/notes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23B6967E-542D-46BB-99C2-28920E914199}" type="datetimeFigureOut">
              <a:rPr lang="zh-TW" altLang="en-US" smtClean="0"/>
            </a:fld>
            <a:endParaRPr lang="zh-TW" altLang="en-US"/>
          </a:p>
        </p:txBody>
      </p:sp>
      <p:sp>
        <p:nvSpPr>
          <p:cNvPr id="4" name="投影片圖像版面配置區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6" name="頁尾版面配置區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30937628-B820-42EF-A241-CE9D2C9CD08B}" type="slidenum">
              <a:rPr lang="zh-TW" altLang="en-US" smtClean="0"/>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投影片圖像版面配置區 1"/>
          <p:cNvSpPr/>
          <p:nvPr>
            <p:ph type="sldImg" idx="2"/>
          </p:nvPr>
        </p:nvSpPr>
        <p:spPr/>
      </p:sp>
      <p:sp>
        <p:nvSpPr>
          <p:cNvPr id="3" name="文字版面配置區 2"/>
          <p:cNvSpPr/>
          <p:nvPr>
            <p:ph type="body" idx="3"/>
          </p:nvPr>
        </p:nvSpPr>
        <p:spPr/>
        <p:txBody>
          <a:bodyPr/>
          <a:p>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alpha val="100000"/>
          </a:schemeClr>
        </a:solidFill>
        <a:effectLst/>
      </p:bgPr>
    </p:bg>
    <p:spTree>
      <p:nvGrpSpPr>
        <p:cNvPr id="1" name=""/>
        <p:cNvGrpSpPr/>
        <p:nvPr/>
      </p:nvGrpSpPr>
      <p:grpSpPr/>
      <p:grpSp>
        <p:nvGrpSpPr>
          <p:cNvPr id="2050" name="群組 2049"/>
          <p:cNvGrpSpPr>
            <a:grpSpLocks noChangeAspect="1"/>
          </p:cNvGrpSpPr>
          <p:nvPr/>
        </p:nvGrpSpPr>
        <p:grpSpPr>
          <a:xfrm>
            <a:off x="0" y="0"/>
            <a:ext cx="1737784" cy="6858000"/>
            <a:chOff x="0" y="0"/>
            <a:chExt cx="821" cy="4077"/>
          </a:xfrm>
        </p:grpSpPr>
        <p:sp>
          <p:nvSpPr>
            <p:cNvPr id="2051" name="文字方塊 2050"/>
            <p:cNvSpPr txBox="1">
              <a:spLocks noChangeAspect="1"/>
            </p:cNvSpPr>
            <p:nvPr userDrawn="1"/>
          </p:nvSpPr>
          <p:spPr>
            <a:xfrm>
              <a:off x="0" y="0"/>
              <a:ext cx="821" cy="4077"/>
            </a:xfrm>
            <a:prstGeom prst="rect">
              <a:avLst/>
            </a:prstGeom>
            <a:noFill/>
            <a:ln w="9525">
              <a:noFill/>
            </a:ln>
          </p:spPr>
          <p:txBody>
            <a:bodyPr lIns="36000" tIns="36000" rIns="36000" bIns="36000"/>
            <a:p>
              <a:pPr lvl="0" eaLnBrk="0" hangingPunct="0"/>
              <a:endParaRPr lang="en-US" altLang="x-none" sz="100" dirty="0">
                <a:latin typeface="Arial" panose="020B0604020202020204" pitchFamily="34" charset="0"/>
                <a:ea typeface="SimSun" panose="02010600030101010101" charset="-122"/>
              </a:endParaRPr>
            </a:p>
          </p:txBody>
        </p:sp>
        <p:sp>
          <p:nvSpPr>
            <p:cNvPr id="2052" name="未知"/>
            <p:cNvSpPr>
              <a:spLocks noChangeAspect="1"/>
            </p:cNvSpPr>
            <p:nvPr userDrawn="1"/>
          </p:nvSpPr>
          <p:spPr>
            <a:xfrm>
              <a:off x="175" y="3733"/>
              <a:ext cx="208" cy="211"/>
            </a:xfrm>
            <a:custGeom>
              <a:avLst/>
              <a:gdLst/>
              <a:ahLst/>
              <a:cxnLst/>
              <a:pathLst>
                <a:path w="21600" h="21600">
                  <a:moveTo>
                    <a:pt x="0" y="0"/>
                  </a:moveTo>
                  <a:lnTo>
                    <a:pt x="0" y="0"/>
                  </a:lnTo>
                  <a:lnTo>
                    <a:pt x="0" y="21600"/>
                  </a:lnTo>
                  <a:lnTo>
                    <a:pt x="0" y="21600"/>
                  </a:lnTo>
                  <a:lnTo>
                    <a:pt x="21600" y="21600"/>
                  </a:lnTo>
                  <a:lnTo>
                    <a:pt x="21600" y="21600"/>
                  </a:lnTo>
                  <a:lnTo>
                    <a:pt x="21600" y="0"/>
                  </a:lnTo>
                  <a:lnTo>
                    <a:pt x="21600" y="0"/>
                  </a:lnTo>
                  <a:lnTo>
                    <a:pt x="0" y="0"/>
                  </a:lnTo>
                  <a:lnTo>
                    <a:pt x="0" y="0"/>
                  </a:lnTo>
                  <a:close/>
                  <a:moveTo>
                    <a:pt x="15495" y="15096"/>
                  </a:moveTo>
                  <a:lnTo>
                    <a:pt x="15495" y="15096"/>
                  </a:lnTo>
                  <a:lnTo>
                    <a:pt x="6808" y="15096"/>
                  </a:lnTo>
                  <a:lnTo>
                    <a:pt x="6808" y="15096"/>
                  </a:lnTo>
                  <a:lnTo>
                    <a:pt x="6104" y="15096"/>
                  </a:lnTo>
                  <a:lnTo>
                    <a:pt x="6104" y="15096"/>
                  </a:lnTo>
                  <a:lnTo>
                    <a:pt x="6104" y="6038"/>
                  </a:lnTo>
                  <a:lnTo>
                    <a:pt x="6104" y="6038"/>
                  </a:lnTo>
                  <a:lnTo>
                    <a:pt x="14321" y="6038"/>
                  </a:lnTo>
                  <a:lnTo>
                    <a:pt x="15260" y="6038"/>
                  </a:lnTo>
                  <a:lnTo>
                    <a:pt x="15495" y="6270"/>
                  </a:lnTo>
                  <a:lnTo>
                    <a:pt x="15495" y="6270"/>
                  </a:lnTo>
                  <a:lnTo>
                    <a:pt x="15495" y="15096"/>
                  </a:lnTo>
                  <a:lnTo>
                    <a:pt x="15495" y="15096"/>
                  </a:lnTo>
                </a:path>
              </a:pathLst>
            </a:custGeom>
            <a:solidFill>
              <a:schemeClr val="folHlink">
                <a:alpha val="100000"/>
              </a:schemeClr>
            </a:solidFill>
            <a:ln w="9525">
              <a:noFill/>
            </a:ln>
          </p:spPr>
          <p:txBody>
            <a:bodyPr/>
            <a:p>
              <a:endParaRPr lang="zh-TW" altLang="en-US"/>
            </a:p>
          </p:txBody>
        </p:sp>
        <p:sp>
          <p:nvSpPr>
            <p:cNvPr id="2053" name="未知"/>
            <p:cNvSpPr>
              <a:spLocks noChangeAspect="1"/>
            </p:cNvSpPr>
            <p:nvPr userDrawn="1"/>
          </p:nvSpPr>
          <p:spPr>
            <a:xfrm>
              <a:off x="175" y="2447"/>
              <a:ext cx="208" cy="208"/>
            </a:xfrm>
            <a:custGeom>
              <a:avLst/>
              <a:gdLst/>
              <a:ahLst/>
              <a:cxnLst/>
              <a:pathLst>
                <a:path w="21600" h="21600">
                  <a:moveTo>
                    <a:pt x="0" y="0"/>
                  </a:moveTo>
                  <a:lnTo>
                    <a:pt x="0" y="0"/>
                  </a:lnTo>
                  <a:lnTo>
                    <a:pt x="0" y="21600"/>
                  </a:lnTo>
                  <a:lnTo>
                    <a:pt x="0" y="21600"/>
                  </a:lnTo>
                  <a:lnTo>
                    <a:pt x="21600" y="21600"/>
                  </a:lnTo>
                  <a:lnTo>
                    <a:pt x="21600" y="21600"/>
                  </a:lnTo>
                  <a:lnTo>
                    <a:pt x="21600" y="0"/>
                  </a:lnTo>
                  <a:lnTo>
                    <a:pt x="21600" y="0"/>
                  </a:lnTo>
                  <a:lnTo>
                    <a:pt x="0" y="0"/>
                  </a:lnTo>
                  <a:lnTo>
                    <a:pt x="0" y="0"/>
                  </a:lnTo>
                  <a:close/>
                  <a:moveTo>
                    <a:pt x="15495" y="14791"/>
                  </a:moveTo>
                  <a:lnTo>
                    <a:pt x="15495" y="14791"/>
                  </a:lnTo>
                  <a:lnTo>
                    <a:pt x="6104" y="14791"/>
                  </a:lnTo>
                  <a:lnTo>
                    <a:pt x="6104" y="14791"/>
                  </a:lnTo>
                  <a:lnTo>
                    <a:pt x="6104" y="5634"/>
                  </a:lnTo>
                  <a:lnTo>
                    <a:pt x="6104" y="5634"/>
                  </a:lnTo>
                  <a:lnTo>
                    <a:pt x="15495" y="5634"/>
                  </a:lnTo>
                  <a:lnTo>
                    <a:pt x="15495" y="5634"/>
                  </a:lnTo>
                  <a:lnTo>
                    <a:pt x="15495" y="14791"/>
                  </a:lnTo>
                  <a:lnTo>
                    <a:pt x="15495" y="14791"/>
                  </a:lnTo>
                </a:path>
              </a:pathLst>
            </a:custGeom>
            <a:solidFill>
              <a:schemeClr val="folHlink">
                <a:alpha val="100000"/>
              </a:schemeClr>
            </a:solidFill>
            <a:ln w="9525">
              <a:noFill/>
            </a:ln>
          </p:spPr>
          <p:txBody>
            <a:bodyPr/>
            <a:p>
              <a:endParaRPr lang="zh-TW" altLang="en-US"/>
            </a:p>
          </p:txBody>
        </p:sp>
        <p:sp>
          <p:nvSpPr>
            <p:cNvPr id="2054" name="未知"/>
            <p:cNvSpPr>
              <a:spLocks noChangeAspect="1"/>
            </p:cNvSpPr>
            <p:nvPr userDrawn="1"/>
          </p:nvSpPr>
          <p:spPr>
            <a:xfrm>
              <a:off x="175" y="1161"/>
              <a:ext cx="208" cy="206"/>
            </a:xfrm>
            <a:custGeom>
              <a:avLst/>
              <a:gdLst/>
              <a:ahLst/>
              <a:cxnLst/>
              <a:pathLst>
                <a:path w="21600" h="21600">
                  <a:moveTo>
                    <a:pt x="0" y="0"/>
                  </a:moveTo>
                  <a:lnTo>
                    <a:pt x="0" y="0"/>
                  </a:lnTo>
                  <a:lnTo>
                    <a:pt x="0" y="21600"/>
                  </a:lnTo>
                  <a:lnTo>
                    <a:pt x="0" y="21600"/>
                  </a:lnTo>
                  <a:lnTo>
                    <a:pt x="21600" y="21600"/>
                  </a:lnTo>
                  <a:lnTo>
                    <a:pt x="21600" y="21600"/>
                  </a:lnTo>
                  <a:lnTo>
                    <a:pt x="21600" y="0"/>
                  </a:lnTo>
                  <a:lnTo>
                    <a:pt x="21600" y="0"/>
                  </a:lnTo>
                  <a:lnTo>
                    <a:pt x="0" y="0"/>
                  </a:lnTo>
                  <a:lnTo>
                    <a:pt x="0" y="0"/>
                  </a:lnTo>
                  <a:close/>
                  <a:moveTo>
                    <a:pt x="15495" y="15191"/>
                  </a:moveTo>
                  <a:lnTo>
                    <a:pt x="15495" y="15191"/>
                  </a:lnTo>
                  <a:lnTo>
                    <a:pt x="6104" y="15191"/>
                  </a:lnTo>
                  <a:lnTo>
                    <a:pt x="6104" y="15191"/>
                  </a:lnTo>
                  <a:lnTo>
                    <a:pt x="6104" y="10206"/>
                  </a:lnTo>
                  <a:lnTo>
                    <a:pt x="6104" y="5933"/>
                  </a:lnTo>
                  <a:lnTo>
                    <a:pt x="6104" y="5933"/>
                  </a:lnTo>
                  <a:lnTo>
                    <a:pt x="15495" y="5933"/>
                  </a:lnTo>
                  <a:lnTo>
                    <a:pt x="15495" y="5933"/>
                  </a:lnTo>
                  <a:lnTo>
                    <a:pt x="15495" y="15191"/>
                  </a:lnTo>
                  <a:lnTo>
                    <a:pt x="15495" y="15191"/>
                  </a:lnTo>
                </a:path>
              </a:pathLst>
            </a:custGeom>
            <a:solidFill>
              <a:schemeClr val="folHlink">
                <a:alpha val="100000"/>
              </a:schemeClr>
            </a:solidFill>
            <a:ln w="9525">
              <a:noFill/>
            </a:ln>
          </p:spPr>
          <p:txBody>
            <a:bodyPr/>
            <a:p>
              <a:endParaRPr lang="zh-TW" altLang="en-US"/>
            </a:p>
          </p:txBody>
        </p:sp>
        <p:sp>
          <p:nvSpPr>
            <p:cNvPr id="2055" name="未知"/>
            <p:cNvSpPr>
              <a:spLocks noChangeAspect="1"/>
            </p:cNvSpPr>
            <p:nvPr userDrawn="1"/>
          </p:nvSpPr>
          <p:spPr>
            <a:xfrm>
              <a:off x="592" y="903"/>
              <a:ext cx="84" cy="86"/>
            </a:xfrm>
            <a:custGeom>
              <a:avLst/>
              <a:gdLst/>
              <a:ahLst/>
              <a:cxnLst/>
              <a:pathLst>
                <a:path w="21600" h="21600">
                  <a:moveTo>
                    <a:pt x="21600" y="0"/>
                  </a:moveTo>
                  <a:lnTo>
                    <a:pt x="21600" y="0"/>
                  </a:lnTo>
                  <a:lnTo>
                    <a:pt x="0" y="0"/>
                  </a:lnTo>
                  <a:lnTo>
                    <a:pt x="0" y="0"/>
                  </a:lnTo>
                  <a:lnTo>
                    <a:pt x="0" y="21600"/>
                  </a:lnTo>
                  <a:lnTo>
                    <a:pt x="0" y="21600"/>
                  </a:lnTo>
                  <a:lnTo>
                    <a:pt x="21600" y="21600"/>
                  </a:lnTo>
                  <a:lnTo>
                    <a:pt x="21600" y="21600"/>
                  </a:lnTo>
                  <a:lnTo>
                    <a:pt x="21600" y="0"/>
                  </a:lnTo>
                  <a:lnTo>
                    <a:pt x="21600" y="0"/>
                  </a:lnTo>
                </a:path>
              </a:pathLst>
            </a:custGeom>
            <a:solidFill>
              <a:schemeClr val="folHlink">
                <a:alpha val="100000"/>
              </a:schemeClr>
            </a:solidFill>
            <a:ln w="9525">
              <a:noFill/>
            </a:ln>
          </p:spPr>
          <p:txBody>
            <a:bodyPr/>
            <a:p>
              <a:endParaRPr lang="zh-TW" altLang="en-US"/>
            </a:p>
          </p:txBody>
        </p:sp>
        <p:sp>
          <p:nvSpPr>
            <p:cNvPr id="2056" name="未知"/>
            <p:cNvSpPr>
              <a:spLocks noChangeAspect="1"/>
            </p:cNvSpPr>
            <p:nvPr userDrawn="1"/>
          </p:nvSpPr>
          <p:spPr>
            <a:xfrm>
              <a:off x="592" y="2193"/>
              <a:ext cx="79" cy="84"/>
            </a:xfrm>
            <a:custGeom>
              <a:avLst/>
              <a:gdLst/>
              <a:ahLst/>
              <a:cxnLst/>
              <a:pathLst>
                <a:path w="21600" h="21600">
                  <a:moveTo>
                    <a:pt x="21600" y="0"/>
                  </a:moveTo>
                  <a:lnTo>
                    <a:pt x="21600" y="0"/>
                  </a:lnTo>
                  <a:lnTo>
                    <a:pt x="0" y="0"/>
                  </a:lnTo>
                  <a:lnTo>
                    <a:pt x="0" y="0"/>
                  </a:lnTo>
                  <a:lnTo>
                    <a:pt x="0" y="21600"/>
                  </a:lnTo>
                  <a:lnTo>
                    <a:pt x="0" y="21600"/>
                  </a:lnTo>
                  <a:lnTo>
                    <a:pt x="21600" y="21600"/>
                  </a:lnTo>
                  <a:lnTo>
                    <a:pt x="21600" y="21600"/>
                  </a:lnTo>
                  <a:lnTo>
                    <a:pt x="21600" y="0"/>
                  </a:lnTo>
                  <a:lnTo>
                    <a:pt x="21600" y="0"/>
                  </a:lnTo>
                </a:path>
              </a:pathLst>
            </a:custGeom>
            <a:solidFill>
              <a:schemeClr val="folHlink">
                <a:alpha val="100000"/>
              </a:schemeClr>
            </a:solidFill>
            <a:ln w="9525">
              <a:noFill/>
            </a:ln>
          </p:spPr>
          <p:txBody>
            <a:bodyPr/>
            <a:p>
              <a:endParaRPr lang="zh-TW" altLang="en-US"/>
            </a:p>
          </p:txBody>
        </p:sp>
        <p:sp>
          <p:nvSpPr>
            <p:cNvPr id="2057" name="未知"/>
            <p:cNvSpPr>
              <a:spLocks noChangeAspect="1"/>
            </p:cNvSpPr>
            <p:nvPr userDrawn="1"/>
          </p:nvSpPr>
          <p:spPr>
            <a:xfrm>
              <a:off x="0" y="0"/>
              <a:ext cx="816" cy="4077"/>
            </a:xfrm>
            <a:custGeom>
              <a:avLst/>
              <a:gdLst/>
              <a:ahLst/>
              <a:cxnLst/>
              <a:pathLst>
                <a:path w="21600" h="21600">
                  <a:moveTo>
                    <a:pt x="0" y="0"/>
                  </a:moveTo>
                  <a:lnTo>
                    <a:pt x="0" y="0"/>
                  </a:lnTo>
                  <a:lnTo>
                    <a:pt x="0" y="21600"/>
                  </a:lnTo>
                  <a:lnTo>
                    <a:pt x="0" y="21600"/>
                  </a:lnTo>
                  <a:lnTo>
                    <a:pt x="21600" y="21600"/>
                  </a:lnTo>
                  <a:lnTo>
                    <a:pt x="21600" y="21600"/>
                  </a:lnTo>
                  <a:lnTo>
                    <a:pt x="21600" y="0"/>
                  </a:lnTo>
                  <a:lnTo>
                    <a:pt x="21600" y="0"/>
                  </a:lnTo>
                  <a:lnTo>
                    <a:pt x="0" y="0"/>
                  </a:lnTo>
                  <a:lnTo>
                    <a:pt x="0" y="0"/>
                  </a:lnTo>
                  <a:close/>
                  <a:moveTo>
                    <a:pt x="19439" y="5549"/>
                  </a:moveTo>
                  <a:lnTo>
                    <a:pt x="19439" y="5549"/>
                  </a:lnTo>
                  <a:lnTo>
                    <a:pt x="13919" y="5549"/>
                  </a:lnTo>
                  <a:lnTo>
                    <a:pt x="13919" y="5549"/>
                  </a:lnTo>
                  <a:lnTo>
                    <a:pt x="13919" y="4456"/>
                  </a:lnTo>
                  <a:lnTo>
                    <a:pt x="13919" y="4456"/>
                  </a:lnTo>
                  <a:lnTo>
                    <a:pt x="19439" y="4456"/>
                  </a:lnTo>
                  <a:lnTo>
                    <a:pt x="19439" y="4456"/>
                  </a:lnTo>
                  <a:lnTo>
                    <a:pt x="19439" y="5549"/>
                  </a:lnTo>
                  <a:lnTo>
                    <a:pt x="19439" y="5549"/>
                  </a:lnTo>
                  <a:close/>
                  <a:moveTo>
                    <a:pt x="19439" y="4024"/>
                  </a:moveTo>
                  <a:lnTo>
                    <a:pt x="19439" y="4024"/>
                  </a:lnTo>
                  <a:lnTo>
                    <a:pt x="6419" y="4024"/>
                  </a:lnTo>
                  <a:lnTo>
                    <a:pt x="6419" y="4024"/>
                  </a:lnTo>
                  <a:lnTo>
                    <a:pt x="6419" y="1381"/>
                  </a:lnTo>
                  <a:lnTo>
                    <a:pt x="6419" y="1381"/>
                  </a:lnTo>
                  <a:lnTo>
                    <a:pt x="14039" y="1381"/>
                  </a:lnTo>
                  <a:lnTo>
                    <a:pt x="14039" y="1381"/>
                  </a:lnTo>
                  <a:lnTo>
                    <a:pt x="14039" y="2943"/>
                  </a:lnTo>
                  <a:lnTo>
                    <a:pt x="14039" y="2943"/>
                  </a:lnTo>
                  <a:lnTo>
                    <a:pt x="11999" y="2943"/>
                  </a:lnTo>
                  <a:lnTo>
                    <a:pt x="11999" y="2943"/>
                  </a:lnTo>
                  <a:lnTo>
                    <a:pt x="11819" y="2102"/>
                  </a:lnTo>
                  <a:lnTo>
                    <a:pt x="11819" y="2102"/>
                  </a:lnTo>
                  <a:lnTo>
                    <a:pt x="11819" y="2078"/>
                  </a:lnTo>
                  <a:lnTo>
                    <a:pt x="11579" y="2078"/>
                  </a:lnTo>
                  <a:lnTo>
                    <a:pt x="10019" y="2078"/>
                  </a:lnTo>
                  <a:lnTo>
                    <a:pt x="10019" y="2078"/>
                  </a:lnTo>
                  <a:lnTo>
                    <a:pt x="9839" y="2078"/>
                  </a:lnTo>
                  <a:lnTo>
                    <a:pt x="9839" y="2078"/>
                  </a:lnTo>
                  <a:lnTo>
                    <a:pt x="9839" y="3327"/>
                  </a:lnTo>
                  <a:lnTo>
                    <a:pt x="9839" y="3327"/>
                  </a:lnTo>
                  <a:lnTo>
                    <a:pt x="10019" y="3327"/>
                  </a:lnTo>
                  <a:lnTo>
                    <a:pt x="10019" y="3327"/>
                  </a:lnTo>
                  <a:lnTo>
                    <a:pt x="16019" y="3327"/>
                  </a:lnTo>
                  <a:lnTo>
                    <a:pt x="16019" y="3327"/>
                  </a:lnTo>
                  <a:lnTo>
                    <a:pt x="16200" y="3327"/>
                  </a:lnTo>
                  <a:lnTo>
                    <a:pt x="16200" y="3327"/>
                  </a:lnTo>
                  <a:lnTo>
                    <a:pt x="16200" y="984"/>
                  </a:lnTo>
                  <a:lnTo>
                    <a:pt x="16200" y="984"/>
                  </a:lnTo>
                  <a:lnTo>
                    <a:pt x="16019" y="984"/>
                  </a:lnTo>
                  <a:lnTo>
                    <a:pt x="16019" y="984"/>
                  </a:lnTo>
                  <a:lnTo>
                    <a:pt x="4499" y="1021"/>
                  </a:lnTo>
                  <a:lnTo>
                    <a:pt x="4499" y="1021"/>
                  </a:lnTo>
                  <a:lnTo>
                    <a:pt x="4499" y="4696"/>
                  </a:lnTo>
                  <a:lnTo>
                    <a:pt x="4499" y="4696"/>
                  </a:lnTo>
                  <a:lnTo>
                    <a:pt x="8219" y="4709"/>
                  </a:lnTo>
                  <a:lnTo>
                    <a:pt x="8219" y="4709"/>
                  </a:lnTo>
                  <a:lnTo>
                    <a:pt x="8219" y="5441"/>
                  </a:lnTo>
                  <a:lnTo>
                    <a:pt x="8219" y="5441"/>
                  </a:lnTo>
                  <a:lnTo>
                    <a:pt x="11999" y="5465"/>
                  </a:lnTo>
                  <a:lnTo>
                    <a:pt x="11999" y="5465"/>
                  </a:lnTo>
                  <a:lnTo>
                    <a:pt x="11999" y="6174"/>
                  </a:lnTo>
                  <a:lnTo>
                    <a:pt x="11999" y="6174"/>
                  </a:lnTo>
                  <a:lnTo>
                    <a:pt x="15719" y="6210"/>
                  </a:lnTo>
                  <a:lnTo>
                    <a:pt x="15719" y="6210"/>
                  </a:lnTo>
                  <a:lnTo>
                    <a:pt x="15719" y="6931"/>
                  </a:lnTo>
                  <a:lnTo>
                    <a:pt x="15719" y="6931"/>
                  </a:lnTo>
                  <a:lnTo>
                    <a:pt x="19439" y="6967"/>
                  </a:lnTo>
                  <a:lnTo>
                    <a:pt x="19439" y="6967"/>
                  </a:lnTo>
                  <a:lnTo>
                    <a:pt x="19439" y="10859"/>
                  </a:lnTo>
                  <a:lnTo>
                    <a:pt x="19439" y="10859"/>
                  </a:lnTo>
                  <a:lnTo>
                    <a:pt x="6419" y="10859"/>
                  </a:lnTo>
                  <a:lnTo>
                    <a:pt x="6419" y="10859"/>
                  </a:lnTo>
                  <a:lnTo>
                    <a:pt x="6419" y="8228"/>
                  </a:lnTo>
                  <a:lnTo>
                    <a:pt x="6419" y="8228"/>
                  </a:lnTo>
                  <a:lnTo>
                    <a:pt x="14039" y="8228"/>
                  </a:lnTo>
                  <a:lnTo>
                    <a:pt x="14039" y="8228"/>
                  </a:lnTo>
                  <a:lnTo>
                    <a:pt x="14039" y="9790"/>
                  </a:lnTo>
                  <a:lnTo>
                    <a:pt x="14039" y="9790"/>
                  </a:lnTo>
                  <a:lnTo>
                    <a:pt x="11999" y="9790"/>
                  </a:lnTo>
                  <a:lnTo>
                    <a:pt x="11999" y="9790"/>
                  </a:lnTo>
                  <a:lnTo>
                    <a:pt x="11819" y="8925"/>
                  </a:lnTo>
                  <a:lnTo>
                    <a:pt x="11819" y="8925"/>
                  </a:lnTo>
                  <a:lnTo>
                    <a:pt x="10019" y="8937"/>
                  </a:lnTo>
                  <a:lnTo>
                    <a:pt x="10019" y="8937"/>
                  </a:lnTo>
                  <a:lnTo>
                    <a:pt x="9839" y="8937"/>
                  </a:lnTo>
                  <a:lnTo>
                    <a:pt x="9839" y="8937"/>
                  </a:lnTo>
                  <a:lnTo>
                    <a:pt x="9839" y="10187"/>
                  </a:lnTo>
                  <a:lnTo>
                    <a:pt x="9839" y="10187"/>
                  </a:lnTo>
                  <a:lnTo>
                    <a:pt x="10019" y="10187"/>
                  </a:lnTo>
                  <a:lnTo>
                    <a:pt x="10019" y="10187"/>
                  </a:lnTo>
                  <a:lnTo>
                    <a:pt x="16019" y="10187"/>
                  </a:lnTo>
                  <a:lnTo>
                    <a:pt x="16019" y="10187"/>
                  </a:lnTo>
                  <a:lnTo>
                    <a:pt x="16200" y="10187"/>
                  </a:lnTo>
                  <a:lnTo>
                    <a:pt x="16200" y="10187"/>
                  </a:lnTo>
                  <a:lnTo>
                    <a:pt x="16200" y="7844"/>
                  </a:lnTo>
                  <a:lnTo>
                    <a:pt x="16200" y="7844"/>
                  </a:lnTo>
                  <a:lnTo>
                    <a:pt x="16019" y="7844"/>
                  </a:lnTo>
                  <a:lnTo>
                    <a:pt x="16019" y="7844"/>
                  </a:lnTo>
                  <a:lnTo>
                    <a:pt x="16019" y="7808"/>
                  </a:lnTo>
                  <a:lnTo>
                    <a:pt x="16019" y="7808"/>
                  </a:lnTo>
                  <a:lnTo>
                    <a:pt x="4499" y="7808"/>
                  </a:lnTo>
                  <a:lnTo>
                    <a:pt x="4499" y="7808"/>
                  </a:lnTo>
                  <a:lnTo>
                    <a:pt x="4499" y="7844"/>
                  </a:lnTo>
                  <a:lnTo>
                    <a:pt x="4499" y="7844"/>
                  </a:lnTo>
                  <a:lnTo>
                    <a:pt x="4499" y="11544"/>
                  </a:lnTo>
                  <a:lnTo>
                    <a:pt x="4499" y="11544"/>
                  </a:lnTo>
                  <a:lnTo>
                    <a:pt x="8219" y="11544"/>
                  </a:lnTo>
                  <a:lnTo>
                    <a:pt x="8219" y="11544"/>
                  </a:lnTo>
                  <a:lnTo>
                    <a:pt x="8219" y="12289"/>
                  </a:lnTo>
                  <a:lnTo>
                    <a:pt x="8219" y="12289"/>
                  </a:lnTo>
                  <a:lnTo>
                    <a:pt x="11999" y="12289"/>
                  </a:lnTo>
                  <a:lnTo>
                    <a:pt x="11999" y="12289"/>
                  </a:lnTo>
                  <a:lnTo>
                    <a:pt x="11999" y="13034"/>
                  </a:lnTo>
                  <a:lnTo>
                    <a:pt x="11999" y="13034"/>
                  </a:lnTo>
                  <a:lnTo>
                    <a:pt x="15719" y="13034"/>
                  </a:lnTo>
                  <a:lnTo>
                    <a:pt x="15719" y="13034"/>
                  </a:lnTo>
                  <a:lnTo>
                    <a:pt x="15719" y="13803"/>
                  </a:lnTo>
                  <a:lnTo>
                    <a:pt x="15719" y="13803"/>
                  </a:lnTo>
                  <a:lnTo>
                    <a:pt x="19439" y="13803"/>
                  </a:lnTo>
                  <a:lnTo>
                    <a:pt x="19439" y="13803"/>
                  </a:lnTo>
                  <a:lnTo>
                    <a:pt x="19439" y="17731"/>
                  </a:lnTo>
                  <a:lnTo>
                    <a:pt x="19439" y="17731"/>
                  </a:lnTo>
                  <a:lnTo>
                    <a:pt x="6419" y="17731"/>
                  </a:lnTo>
                  <a:lnTo>
                    <a:pt x="6419" y="17731"/>
                  </a:lnTo>
                  <a:lnTo>
                    <a:pt x="6419" y="15076"/>
                  </a:lnTo>
                  <a:lnTo>
                    <a:pt x="6419" y="15076"/>
                  </a:lnTo>
                  <a:lnTo>
                    <a:pt x="14039" y="15076"/>
                  </a:lnTo>
                  <a:lnTo>
                    <a:pt x="14039" y="15076"/>
                  </a:lnTo>
                  <a:lnTo>
                    <a:pt x="14039" y="16638"/>
                  </a:lnTo>
                  <a:lnTo>
                    <a:pt x="14039" y="16638"/>
                  </a:lnTo>
                  <a:lnTo>
                    <a:pt x="11999" y="16638"/>
                  </a:lnTo>
                  <a:lnTo>
                    <a:pt x="11999" y="16638"/>
                  </a:lnTo>
                  <a:lnTo>
                    <a:pt x="11819" y="15785"/>
                  </a:lnTo>
                  <a:lnTo>
                    <a:pt x="11819" y="15785"/>
                  </a:lnTo>
                  <a:lnTo>
                    <a:pt x="10019" y="15785"/>
                  </a:lnTo>
                  <a:lnTo>
                    <a:pt x="10019" y="15785"/>
                  </a:lnTo>
                  <a:lnTo>
                    <a:pt x="9839" y="15785"/>
                  </a:lnTo>
                  <a:lnTo>
                    <a:pt x="9839" y="15785"/>
                  </a:lnTo>
                  <a:lnTo>
                    <a:pt x="9839" y="17046"/>
                  </a:lnTo>
                  <a:lnTo>
                    <a:pt x="9839" y="17046"/>
                  </a:lnTo>
                  <a:lnTo>
                    <a:pt x="10019" y="17046"/>
                  </a:lnTo>
                  <a:lnTo>
                    <a:pt x="10019" y="17046"/>
                  </a:lnTo>
                  <a:lnTo>
                    <a:pt x="16019" y="17058"/>
                  </a:lnTo>
                  <a:lnTo>
                    <a:pt x="16019" y="17058"/>
                  </a:lnTo>
                  <a:lnTo>
                    <a:pt x="16200" y="17058"/>
                  </a:lnTo>
                  <a:lnTo>
                    <a:pt x="16200" y="17058"/>
                  </a:lnTo>
                  <a:lnTo>
                    <a:pt x="16200" y="14692"/>
                  </a:lnTo>
                  <a:lnTo>
                    <a:pt x="16200" y="14692"/>
                  </a:lnTo>
                  <a:lnTo>
                    <a:pt x="16019" y="14692"/>
                  </a:lnTo>
                  <a:lnTo>
                    <a:pt x="16019" y="14692"/>
                  </a:lnTo>
                  <a:lnTo>
                    <a:pt x="4499" y="14692"/>
                  </a:lnTo>
                  <a:lnTo>
                    <a:pt x="4499" y="14692"/>
                  </a:lnTo>
                  <a:lnTo>
                    <a:pt x="4499" y="18392"/>
                  </a:lnTo>
                  <a:lnTo>
                    <a:pt x="4499" y="18392"/>
                  </a:lnTo>
                  <a:lnTo>
                    <a:pt x="8219" y="18428"/>
                  </a:lnTo>
                  <a:lnTo>
                    <a:pt x="8219" y="18428"/>
                  </a:lnTo>
                  <a:lnTo>
                    <a:pt x="8219" y="19136"/>
                  </a:lnTo>
                  <a:lnTo>
                    <a:pt x="8219" y="19136"/>
                  </a:lnTo>
                  <a:lnTo>
                    <a:pt x="11999" y="19161"/>
                  </a:lnTo>
                  <a:lnTo>
                    <a:pt x="11999" y="19161"/>
                  </a:lnTo>
                  <a:lnTo>
                    <a:pt x="11999" y="19881"/>
                  </a:lnTo>
                  <a:lnTo>
                    <a:pt x="11999" y="19881"/>
                  </a:lnTo>
                  <a:lnTo>
                    <a:pt x="15719" y="19905"/>
                  </a:lnTo>
                  <a:lnTo>
                    <a:pt x="15719" y="19905"/>
                  </a:lnTo>
                  <a:lnTo>
                    <a:pt x="15719" y="20638"/>
                  </a:lnTo>
                  <a:lnTo>
                    <a:pt x="15719" y="20638"/>
                  </a:lnTo>
                  <a:lnTo>
                    <a:pt x="19439" y="20662"/>
                  </a:lnTo>
                  <a:lnTo>
                    <a:pt x="19439" y="20662"/>
                  </a:lnTo>
                  <a:lnTo>
                    <a:pt x="19439" y="21203"/>
                  </a:lnTo>
                  <a:lnTo>
                    <a:pt x="19439" y="21203"/>
                  </a:lnTo>
                  <a:lnTo>
                    <a:pt x="2099" y="21203"/>
                  </a:lnTo>
                  <a:lnTo>
                    <a:pt x="2099" y="21203"/>
                  </a:lnTo>
                  <a:lnTo>
                    <a:pt x="2099" y="444"/>
                  </a:lnTo>
                  <a:lnTo>
                    <a:pt x="2099" y="444"/>
                  </a:lnTo>
                  <a:lnTo>
                    <a:pt x="19439" y="444"/>
                  </a:lnTo>
                  <a:lnTo>
                    <a:pt x="19439" y="444"/>
                  </a:lnTo>
                  <a:lnTo>
                    <a:pt x="19439" y="4024"/>
                  </a:lnTo>
                  <a:lnTo>
                    <a:pt x="19439" y="4024"/>
                  </a:lnTo>
                  <a:close/>
                  <a:moveTo>
                    <a:pt x="19439" y="11304"/>
                  </a:moveTo>
                  <a:lnTo>
                    <a:pt x="19439" y="11304"/>
                  </a:lnTo>
                  <a:lnTo>
                    <a:pt x="19439" y="12409"/>
                  </a:lnTo>
                  <a:lnTo>
                    <a:pt x="19439" y="12409"/>
                  </a:lnTo>
                  <a:lnTo>
                    <a:pt x="13919" y="12409"/>
                  </a:lnTo>
                  <a:lnTo>
                    <a:pt x="13919" y="12409"/>
                  </a:lnTo>
                  <a:lnTo>
                    <a:pt x="13919" y="11304"/>
                  </a:lnTo>
                  <a:lnTo>
                    <a:pt x="13919" y="11304"/>
                  </a:lnTo>
                  <a:lnTo>
                    <a:pt x="19439" y="11304"/>
                  </a:lnTo>
                  <a:lnTo>
                    <a:pt x="19439" y="11304"/>
                  </a:lnTo>
                  <a:close/>
                  <a:moveTo>
                    <a:pt x="19439" y="18175"/>
                  </a:moveTo>
                  <a:lnTo>
                    <a:pt x="19439" y="18175"/>
                  </a:lnTo>
                  <a:lnTo>
                    <a:pt x="19439" y="19281"/>
                  </a:lnTo>
                  <a:lnTo>
                    <a:pt x="19439" y="19281"/>
                  </a:lnTo>
                  <a:lnTo>
                    <a:pt x="13919" y="19281"/>
                  </a:lnTo>
                  <a:lnTo>
                    <a:pt x="13919" y="19281"/>
                  </a:lnTo>
                  <a:lnTo>
                    <a:pt x="13919" y="18175"/>
                  </a:lnTo>
                  <a:lnTo>
                    <a:pt x="13919" y="18175"/>
                  </a:lnTo>
                  <a:lnTo>
                    <a:pt x="19439" y="18175"/>
                  </a:lnTo>
                  <a:lnTo>
                    <a:pt x="19439" y="18175"/>
                  </a:lnTo>
                </a:path>
              </a:pathLst>
            </a:custGeom>
            <a:solidFill>
              <a:schemeClr val="folHlink">
                <a:alpha val="100000"/>
              </a:schemeClr>
            </a:solidFill>
            <a:ln w="9525">
              <a:noFill/>
            </a:ln>
          </p:spPr>
          <p:txBody>
            <a:bodyPr/>
            <a:p>
              <a:endParaRPr lang="zh-TW" altLang="en-US"/>
            </a:p>
          </p:txBody>
        </p:sp>
        <p:sp>
          <p:nvSpPr>
            <p:cNvPr id="2058" name="未知"/>
            <p:cNvSpPr>
              <a:spLocks noChangeAspect="1"/>
            </p:cNvSpPr>
            <p:nvPr userDrawn="1"/>
          </p:nvSpPr>
          <p:spPr>
            <a:xfrm>
              <a:off x="592" y="3488"/>
              <a:ext cx="84" cy="84"/>
            </a:xfrm>
            <a:custGeom>
              <a:avLst/>
              <a:gdLst/>
              <a:ahLst/>
              <a:cxnLst/>
              <a:pathLst>
                <a:path w="21600" h="21600">
                  <a:moveTo>
                    <a:pt x="21600" y="0"/>
                  </a:moveTo>
                  <a:lnTo>
                    <a:pt x="21600" y="0"/>
                  </a:lnTo>
                  <a:lnTo>
                    <a:pt x="0" y="0"/>
                  </a:lnTo>
                  <a:lnTo>
                    <a:pt x="0" y="0"/>
                  </a:lnTo>
                  <a:lnTo>
                    <a:pt x="0" y="21600"/>
                  </a:lnTo>
                  <a:lnTo>
                    <a:pt x="0" y="21600"/>
                  </a:lnTo>
                  <a:lnTo>
                    <a:pt x="21600" y="21600"/>
                  </a:lnTo>
                  <a:lnTo>
                    <a:pt x="21600" y="21600"/>
                  </a:lnTo>
                  <a:lnTo>
                    <a:pt x="21600" y="0"/>
                  </a:lnTo>
                  <a:lnTo>
                    <a:pt x="21600" y="0"/>
                  </a:lnTo>
                </a:path>
              </a:pathLst>
            </a:custGeom>
            <a:solidFill>
              <a:schemeClr val="folHlink">
                <a:alpha val="100000"/>
              </a:schemeClr>
            </a:solidFill>
            <a:ln w="9525">
              <a:noFill/>
            </a:ln>
          </p:spPr>
          <p:txBody>
            <a:bodyPr/>
            <a:p>
              <a:endParaRPr lang="zh-TW" altLang="en-US"/>
            </a:p>
          </p:txBody>
        </p:sp>
      </p:grpSp>
      <p:grpSp>
        <p:nvGrpSpPr>
          <p:cNvPr id="2059" name="群組 2058"/>
          <p:cNvGrpSpPr>
            <a:grpSpLocks noChangeAspect="1"/>
          </p:cNvGrpSpPr>
          <p:nvPr/>
        </p:nvGrpSpPr>
        <p:grpSpPr>
          <a:xfrm>
            <a:off x="10513484" y="0"/>
            <a:ext cx="1727200" cy="6858000"/>
            <a:chOff x="0" y="0"/>
            <a:chExt cx="816" cy="4077"/>
          </a:xfrm>
        </p:grpSpPr>
        <p:sp>
          <p:nvSpPr>
            <p:cNvPr id="2060" name="未知"/>
            <p:cNvSpPr>
              <a:spLocks noChangeAspect="1"/>
            </p:cNvSpPr>
            <p:nvPr userDrawn="1"/>
          </p:nvSpPr>
          <p:spPr>
            <a:xfrm>
              <a:off x="428" y="132"/>
              <a:ext cx="207" cy="210"/>
            </a:xfrm>
            <a:custGeom>
              <a:avLst/>
              <a:gdLst/>
              <a:ahLst/>
              <a:cxnLst/>
              <a:pathLst>
                <a:path w="21600" h="21600">
                  <a:moveTo>
                    <a:pt x="21600" y="21367"/>
                  </a:moveTo>
                  <a:lnTo>
                    <a:pt x="21600" y="21367"/>
                  </a:lnTo>
                  <a:lnTo>
                    <a:pt x="21362" y="0"/>
                  </a:lnTo>
                  <a:lnTo>
                    <a:pt x="21362" y="0"/>
                  </a:lnTo>
                  <a:lnTo>
                    <a:pt x="0" y="232"/>
                  </a:lnTo>
                  <a:lnTo>
                    <a:pt x="0" y="232"/>
                  </a:lnTo>
                  <a:lnTo>
                    <a:pt x="237" y="21600"/>
                  </a:lnTo>
                  <a:lnTo>
                    <a:pt x="237" y="21600"/>
                  </a:lnTo>
                  <a:lnTo>
                    <a:pt x="21600" y="21367"/>
                  </a:lnTo>
                  <a:lnTo>
                    <a:pt x="21600" y="21367"/>
                  </a:lnTo>
                  <a:close/>
                  <a:moveTo>
                    <a:pt x="5933" y="6967"/>
                  </a:moveTo>
                  <a:lnTo>
                    <a:pt x="5933" y="6967"/>
                  </a:lnTo>
                  <a:lnTo>
                    <a:pt x="14478" y="6735"/>
                  </a:lnTo>
                  <a:lnTo>
                    <a:pt x="14478" y="6735"/>
                  </a:lnTo>
                  <a:lnTo>
                    <a:pt x="15191" y="6735"/>
                  </a:lnTo>
                  <a:lnTo>
                    <a:pt x="15191" y="6735"/>
                  </a:lnTo>
                  <a:lnTo>
                    <a:pt x="15428" y="15561"/>
                  </a:lnTo>
                  <a:lnTo>
                    <a:pt x="15428" y="15561"/>
                  </a:lnTo>
                  <a:lnTo>
                    <a:pt x="7358" y="15793"/>
                  </a:lnTo>
                  <a:lnTo>
                    <a:pt x="6408" y="15793"/>
                  </a:lnTo>
                  <a:lnTo>
                    <a:pt x="6171" y="15561"/>
                  </a:lnTo>
                  <a:lnTo>
                    <a:pt x="6171" y="15561"/>
                  </a:lnTo>
                  <a:lnTo>
                    <a:pt x="5933" y="6967"/>
                  </a:lnTo>
                  <a:lnTo>
                    <a:pt x="5933" y="6967"/>
                  </a:lnTo>
                </a:path>
              </a:pathLst>
            </a:custGeom>
            <a:solidFill>
              <a:schemeClr val="folHlink">
                <a:alpha val="100000"/>
              </a:schemeClr>
            </a:solidFill>
            <a:ln w="9525">
              <a:noFill/>
            </a:ln>
          </p:spPr>
          <p:txBody>
            <a:bodyPr/>
            <a:p>
              <a:endParaRPr lang="zh-TW" altLang="en-US"/>
            </a:p>
          </p:txBody>
        </p:sp>
        <p:sp>
          <p:nvSpPr>
            <p:cNvPr id="2061" name="未知"/>
            <p:cNvSpPr>
              <a:spLocks noChangeAspect="1"/>
            </p:cNvSpPr>
            <p:nvPr userDrawn="1"/>
          </p:nvSpPr>
          <p:spPr>
            <a:xfrm>
              <a:off x="428" y="1422"/>
              <a:ext cx="207" cy="206"/>
            </a:xfrm>
            <a:custGeom>
              <a:avLst/>
              <a:gdLst/>
              <a:ahLst/>
              <a:cxnLst/>
              <a:pathLst>
                <a:path w="21600" h="21600">
                  <a:moveTo>
                    <a:pt x="21600" y="21362"/>
                  </a:moveTo>
                  <a:lnTo>
                    <a:pt x="21600" y="21362"/>
                  </a:lnTo>
                  <a:lnTo>
                    <a:pt x="21362" y="0"/>
                  </a:lnTo>
                  <a:lnTo>
                    <a:pt x="21362" y="0"/>
                  </a:lnTo>
                  <a:lnTo>
                    <a:pt x="0" y="237"/>
                  </a:lnTo>
                  <a:lnTo>
                    <a:pt x="0" y="237"/>
                  </a:lnTo>
                  <a:lnTo>
                    <a:pt x="237" y="21600"/>
                  </a:lnTo>
                  <a:lnTo>
                    <a:pt x="237" y="21600"/>
                  </a:lnTo>
                  <a:lnTo>
                    <a:pt x="21600" y="21362"/>
                  </a:lnTo>
                  <a:lnTo>
                    <a:pt x="21600" y="21362"/>
                  </a:lnTo>
                  <a:close/>
                  <a:moveTo>
                    <a:pt x="5933" y="6883"/>
                  </a:moveTo>
                  <a:lnTo>
                    <a:pt x="5933" y="6883"/>
                  </a:lnTo>
                  <a:lnTo>
                    <a:pt x="15191" y="6645"/>
                  </a:lnTo>
                  <a:lnTo>
                    <a:pt x="15191" y="6645"/>
                  </a:lnTo>
                  <a:lnTo>
                    <a:pt x="15428" y="15665"/>
                  </a:lnTo>
                  <a:lnTo>
                    <a:pt x="15428" y="15665"/>
                  </a:lnTo>
                  <a:lnTo>
                    <a:pt x="6171" y="15903"/>
                  </a:lnTo>
                  <a:lnTo>
                    <a:pt x="6171" y="15903"/>
                  </a:lnTo>
                  <a:lnTo>
                    <a:pt x="5933" y="6883"/>
                  </a:lnTo>
                  <a:lnTo>
                    <a:pt x="5933" y="6883"/>
                  </a:lnTo>
                </a:path>
              </a:pathLst>
            </a:custGeom>
            <a:solidFill>
              <a:schemeClr val="folHlink">
                <a:alpha val="100000"/>
              </a:schemeClr>
            </a:solidFill>
            <a:ln w="9525">
              <a:noFill/>
            </a:ln>
          </p:spPr>
          <p:txBody>
            <a:bodyPr/>
            <a:p>
              <a:endParaRPr lang="zh-TW" altLang="en-US"/>
            </a:p>
          </p:txBody>
        </p:sp>
        <p:sp>
          <p:nvSpPr>
            <p:cNvPr id="2062" name="未知"/>
            <p:cNvSpPr>
              <a:spLocks noChangeAspect="1"/>
            </p:cNvSpPr>
            <p:nvPr userDrawn="1"/>
          </p:nvSpPr>
          <p:spPr>
            <a:xfrm>
              <a:off x="428" y="2710"/>
              <a:ext cx="207" cy="209"/>
            </a:xfrm>
            <a:custGeom>
              <a:avLst/>
              <a:gdLst/>
              <a:ahLst/>
              <a:cxnLst/>
              <a:pathLst>
                <a:path w="21600" h="21600">
                  <a:moveTo>
                    <a:pt x="21600" y="21365"/>
                  </a:moveTo>
                  <a:lnTo>
                    <a:pt x="21600" y="21365"/>
                  </a:lnTo>
                  <a:lnTo>
                    <a:pt x="21362" y="0"/>
                  </a:lnTo>
                  <a:lnTo>
                    <a:pt x="21362" y="0"/>
                  </a:lnTo>
                  <a:lnTo>
                    <a:pt x="0" y="234"/>
                  </a:lnTo>
                  <a:lnTo>
                    <a:pt x="0" y="234"/>
                  </a:lnTo>
                  <a:lnTo>
                    <a:pt x="237" y="21600"/>
                  </a:lnTo>
                  <a:lnTo>
                    <a:pt x="237" y="21600"/>
                  </a:lnTo>
                  <a:lnTo>
                    <a:pt x="21600" y="21365"/>
                  </a:lnTo>
                  <a:lnTo>
                    <a:pt x="21600" y="21365"/>
                  </a:lnTo>
                  <a:close/>
                  <a:moveTo>
                    <a:pt x="5933" y="6573"/>
                  </a:moveTo>
                  <a:lnTo>
                    <a:pt x="5933" y="6573"/>
                  </a:lnTo>
                  <a:lnTo>
                    <a:pt x="15191" y="6339"/>
                  </a:lnTo>
                  <a:lnTo>
                    <a:pt x="15191" y="6339"/>
                  </a:lnTo>
                  <a:lnTo>
                    <a:pt x="15428" y="11034"/>
                  </a:lnTo>
                  <a:lnTo>
                    <a:pt x="15428" y="15495"/>
                  </a:lnTo>
                  <a:lnTo>
                    <a:pt x="15428" y="15495"/>
                  </a:lnTo>
                  <a:lnTo>
                    <a:pt x="6171" y="15730"/>
                  </a:lnTo>
                  <a:lnTo>
                    <a:pt x="6171" y="15730"/>
                  </a:lnTo>
                  <a:lnTo>
                    <a:pt x="5933" y="6573"/>
                  </a:lnTo>
                  <a:lnTo>
                    <a:pt x="5933" y="6573"/>
                  </a:lnTo>
                </a:path>
              </a:pathLst>
            </a:custGeom>
            <a:solidFill>
              <a:schemeClr val="folHlink">
                <a:alpha val="100000"/>
              </a:schemeClr>
            </a:solidFill>
            <a:ln w="9525">
              <a:noFill/>
            </a:ln>
          </p:spPr>
          <p:txBody>
            <a:bodyPr/>
            <a:p>
              <a:endParaRPr lang="zh-TW" altLang="en-US"/>
            </a:p>
          </p:txBody>
        </p:sp>
        <p:sp>
          <p:nvSpPr>
            <p:cNvPr id="2063" name="未知"/>
            <p:cNvSpPr>
              <a:spLocks noChangeAspect="1"/>
            </p:cNvSpPr>
            <p:nvPr userDrawn="1"/>
          </p:nvSpPr>
          <p:spPr>
            <a:xfrm>
              <a:off x="136" y="3089"/>
              <a:ext cx="84" cy="86"/>
            </a:xfrm>
            <a:custGeom>
              <a:avLst/>
              <a:gdLst/>
              <a:ahLst/>
              <a:cxnLst/>
              <a:pathLst>
                <a:path w="21600" h="21600">
                  <a:moveTo>
                    <a:pt x="583" y="21600"/>
                  </a:moveTo>
                  <a:lnTo>
                    <a:pt x="583" y="21600"/>
                  </a:lnTo>
                  <a:lnTo>
                    <a:pt x="21600" y="21031"/>
                  </a:lnTo>
                  <a:lnTo>
                    <a:pt x="21600" y="21031"/>
                  </a:lnTo>
                  <a:lnTo>
                    <a:pt x="21015" y="0"/>
                  </a:lnTo>
                  <a:lnTo>
                    <a:pt x="21015" y="0"/>
                  </a:lnTo>
                  <a:lnTo>
                    <a:pt x="0" y="568"/>
                  </a:lnTo>
                  <a:lnTo>
                    <a:pt x="0" y="568"/>
                  </a:lnTo>
                  <a:lnTo>
                    <a:pt x="583" y="21600"/>
                  </a:lnTo>
                  <a:lnTo>
                    <a:pt x="583" y="21600"/>
                  </a:lnTo>
                </a:path>
              </a:pathLst>
            </a:custGeom>
            <a:solidFill>
              <a:schemeClr val="folHlink">
                <a:alpha val="100000"/>
              </a:schemeClr>
            </a:solidFill>
            <a:ln w="9525">
              <a:noFill/>
            </a:ln>
          </p:spPr>
          <p:txBody>
            <a:bodyPr/>
            <a:p>
              <a:endParaRPr lang="zh-TW" altLang="en-US"/>
            </a:p>
          </p:txBody>
        </p:sp>
        <p:sp>
          <p:nvSpPr>
            <p:cNvPr id="2064" name="未知"/>
            <p:cNvSpPr>
              <a:spLocks noChangeAspect="1"/>
            </p:cNvSpPr>
            <p:nvPr userDrawn="1"/>
          </p:nvSpPr>
          <p:spPr>
            <a:xfrm>
              <a:off x="142" y="1801"/>
              <a:ext cx="82" cy="86"/>
            </a:xfrm>
            <a:custGeom>
              <a:avLst/>
              <a:gdLst/>
              <a:ahLst/>
              <a:cxnLst/>
              <a:pathLst>
                <a:path w="21600" h="21600">
                  <a:moveTo>
                    <a:pt x="599" y="21600"/>
                  </a:moveTo>
                  <a:lnTo>
                    <a:pt x="599" y="21600"/>
                  </a:lnTo>
                  <a:lnTo>
                    <a:pt x="21600" y="21031"/>
                  </a:lnTo>
                  <a:lnTo>
                    <a:pt x="21600" y="21031"/>
                  </a:lnTo>
                  <a:lnTo>
                    <a:pt x="20999" y="0"/>
                  </a:lnTo>
                  <a:lnTo>
                    <a:pt x="20999" y="0"/>
                  </a:lnTo>
                  <a:lnTo>
                    <a:pt x="0" y="568"/>
                  </a:lnTo>
                  <a:lnTo>
                    <a:pt x="0" y="568"/>
                  </a:lnTo>
                  <a:lnTo>
                    <a:pt x="599" y="21600"/>
                  </a:lnTo>
                  <a:lnTo>
                    <a:pt x="599" y="21600"/>
                  </a:lnTo>
                </a:path>
              </a:pathLst>
            </a:custGeom>
            <a:solidFill>
              <a:schemeClr val="folHlink">
                <a:alpha val="100000"/>
              </a:schemeClr>
            </a:solidFill>
            <a:ln w="9525">
              <a:noFill/>
            </a:ln>
          </p:spPr>
          <p:txBody>
            <a:bodyPr/>
            <a:p>
              <a:endParaRPr lang="zh-TW" altLang="en-US"/>
            </a:p>
          </p:txBody>
        </p:sp>
        <p:sp>
          <p:nvSpPr>
            <p:cNvPr id="2065" name="未知"/>
            <p:cNvSpPr>
              <a:spLocks noChangeAspect="1"/>
            </p:cNvSpPr>
            <p:nvPr userDrawn="1"/>
          </p:nvSpPr>
          <p:spPr>
            <a:xfrm>
              <a:off x="0" y="0"/>
              <a:ext cx="816" cy="4077"/>
            </a:xfrm>
            <a:custGeom>
              <a:avLst/>
              <a:gdLst/>
              <a:ahLst/>
              <a:cxnLst/>
              <a:pathLst>
                <a:path w="21600" h="21600">
                  <a:moveTo>
                    <a:pt x="21600" y="21587"/>
                  </a:moveTo>
                  <a:lnTo>
                    <a:pt x="21600" y="21587"/>
                  </a:lnTo>
                  <a:lnTo>
                    <a:pt x="21539" y="0"/>
                  </a:lnTo>
                  <a:lnTo>
                    <a:pt x="21539" y="0"/>
                  </a:lnTo>
                  <a:lnTo>
                    <a:pt x="0" y="11"/>
                  </a:lnTo>
                  <a:lnTo>
                    <a:pt x="0" y="11"/>
                  </a:lnTo>
                  <a:lnTo>
                    <a:pt x="59" y="21600"/>
                  </a:lnTo>
                  <a:lnTo>
                    <a:pt x="59" y="21600"/>
                  </a:lnTo>
                  <a:lnTo>
                    <a:pt x="21600" y="21587"/>
                  </a:lnTo>
                  <a:lnTo>
                    <a:pt x="21600" y="21587"/>
                  </a:lnTo>
                  <a:close/>
                  <a:moveTo>
                    <a:pt x="2219" y="16049"/>
                  </a:moveTo>
                  <a:lnTo>
                    <a:pt x="2219" y="16049"/>
                  </a:lnTo>
                  <a:lnTo>
                    <a:pt x="7679" y="16049"/>
                  </a:lnTo>
                  <a:lnTo>
                    <a:pt x="7679" y="16049"/>
                  </a:lnTo>
                  <a:lnTo>
                    <a:pt x="7679" y="17142"/>
                  </a:lnTo>
                  <a:lnTo>
                    <a:pt x="7679" y="17142"/>
                  </a:lnTo>
                  <a:lnTo>
                    <a:pt x="2219" y="17142"/>
                  </a:lnTo>
                  <a:lnTo>
                    <a:pt x="2219" y="17142"/>
                  </a:lnTo>
                  <a:lnTo>
                    <a:pt x="2219" y="16049"/>
                  </a:lnTo>
                  <a:lnTo>
                    <a:pt x="2219" y="16049"/>
                  </a:lnTo>
                  <a:close/>
                  <a:moveTo>
                    <a:pt x="2219" y="17575"/>
                  </a:moveTo>
                  <a:lnTo>
                    <a:pt x="2219" y="17575"/>
                  </a:lnTo>
                  <a:lnTo>
                    <a:pt x="15179" y="17563"/>
                  </a:lnTo>
                  <a:lnTo>
                    <a:pt x="15179" y="17563"/>
                  </a:lnTo>
                  <a:lnTo>
                    <a:pt x="15179" y="20206"/>
                  </a:lnTo>
                  <a:lnTo>
                    <a:pt x="15179" y="20206"/>
                  </a:lnTo>
                  <a:lnTo>
                    <a:pt x="7559" y="20218"/>
                  </a:lnTo>
                  <a:lnTo>
                    <a:pt x="7559" y="20218"/>
                  </a:lnTo>
                  <a:lnTo>
                    <a:pt x="7559" y="18656"/>
                  </a:lnTo>
                  <a:lnTo>
                    <a:pt x="7559" y="18656"/>
                  </a:lnTo>
                  <a:lnTo>
                    <a:pt x="9599" y="18656"/>
                  </a:lnTo>
                  <a:lnTo>
                    <a:pt x="9599" y="18656"/>
                  </a:lnTo>
                  <a:lnTo>
                    <a:pt x="9839" y="19497"/>
                  </a:lnTo>
                  <a:lnTo>
                    <a:pt x="9839" y="19497"/>
                  </a:lnTo>
                  <a:lnTo>
                    <a:pt x="9839" y="19521"/>
                  </a:lnTo>
                  <a:lnTo>
                    <a:pt x="10079" y="19521"/>
                  </a:lnTo>
                  <a:lnTo>
                    <a:pt x="11519" y="19509"/>
                  </a:lnTo>
                  <a:lnTo>
                    <a:pt x="11519" y="19509"/>
                  </a:lnTo>
                  <a:lnTo>
                    <a:pt x="11699" y="19509"/>
                  </a:lnTo>
                  <a:lnTo>
                    <a:pt x="11699" y="19509"/>
                  </a:lnTo>
                  <a:lnTo>
                    <a:pt x="11699" y="18260"/>
                  </a:lnTo>
                  <a:lnTo>
                    <a:pt x="11699" y="18260"/>
                  </a:lnTo>
                  <a:lnTo>
                    <a:pt x="11519" y="18260"/>
                  </a:lnTo>
                  <a:lnTo>
                    <a:pt x="11519" y="18260"/>
                  </a:lnTo>
                  <a:lnTo>
                    <a:pt x="5579" y="18272"/>
                  </a:lnTo>
                  <a:lnTo>
                    <a:pt x="5579" y="18272"/>
                  </a:lnTo>
                  <a:lnTo>
                    <a:pt x="5400" y="18272"/>
                  </a:lnTo>
                  <a:lnTo>
                    <a:pt x="5400" y="18272"/>
                  </a:lnTo>
                  <a:lnTo>
                    <a:pt x="5400" y="20614"/>
                  </a:lnTo>
                  <a:lnTo>
                    <a:pt x="5400" y="20614"/>
                  </a:lnTo>
                  <a:lnTo>
                    <a:pt x="5579" y="20614"/>
                  </a:lnTo>
                  <a:lnTo>
                    <a:pt x="5579" y="20614"/>
                  </a:lnTo>
                  <a:lnTo>
                    <a:pt x="17099" y="20566"/>
                  </a:lnTo>
                  <a:lnTo>
                    <a:pt x="17099" y="20566"/>
                  </a:lnTo>
                  <a:lnTo>
                    <a:pt x="17099" y="16890"/>
                  </a:lnTo>
                  <a:lnTo>
                    <a:pt x="17099" y="16890"/>
                  </a:lnTo>
                  <a:lnTo>
                    <a:pt x="13379" y="16878"/>
                  </a:lnTo>
                  <a:lnTo>
                    <a:pt x="13379" y="16878"/>
                  </a:lnTo>
                  <a:lnTo>
                    <a:pt x="13379" y="16145"/>
                  </a:lnTo>
                  <a:lnTo>
                    <a:pt x="13379" y="16145"/>
                  </a:lnTo>
                  <a:lnTo>
                    <a:pt x="9599" y="16133"/>
                  </a:lnTo>
                  <a:lnTo>
                    <a:pt x="9599" y="16133"/>
                  </a:lnTo>
                  <a:lnTo>
                    <a:pt x="9599" y="15425"/>
                  </a:lnTo>
                  <a:lnTo>
                    <a:pt x="9599" y="15425"/>
                  </a:lnTo>
                  <a:lnTo>
                    <a:pt x="5939" y="15388"/>
                  </a:lnTo>
                  <a:lnTo>
                    <a:pt x="5939" y="15388"/>
                  </a:lnTo>
                  <a:lnTo>
                    <a:pt x="5939" y="14668"/>
                  </a:lnTo>
                  <a:lnTo>
                    <a:pt x="5939" y="14668"/>
                  </a:lnTo>
                  <a:lnTo>
                    <a:pt x="2219" y="14632"/>
                  </a:lnTo>
                  <a:lnTo>
                    <a:pt x="2219" y="14632"/>
                  </a:lnTo>
                  <a:lnTo>
                    <a:pt x="2159" y="10751"/>
                  </a:lnTo>
                  <a:lnTo>
                    <a:pt x="2159" y="10751"/>
                  </a:lnTo>
                  <a:lnTo>
                    <a:pt x="15119" y="10739"/>
                  </a:lnTo>
                  <a:lnTo>
                    <a:pt x="15119" y="10739"/>
                  </a:lnTo>
                  <a:lnTo>
                    <a:pt x="15179" y="13358"/>
                  </a:lnTo>
                  <a:lnTo>
                    <a:pt x="15179" y="13358"/>
                  </a:lnTo>
                  <a:lnTo>
                    <a:pt x="7559" y="13370"/>
                  </a:lnTo>
                  <a:lnTo>
                    <a:pt x="7559" y="13370"/>
                  </a:lnTo>
                  <a:lnTo>
                    <a:pt x="7559" y="11808"/>
                  </a:lnTo>
                  <a:lnTo>
                    <a:pt x="7559" y="11808"/>
                  </a:lnTo>
                  <a:lnTo>
                    <a:pt x="9599" y="11808"/>
                  </a:lnTo>
                  <a:lnTo>
                    <a:pt x="9599" y="11808"/>
                  </a:lnTo>
                  <a:lnTo>
                    <a:pt x="9839" y="12674"/>
                  </a:lnTo>
                  <a:lnTo>
                    <a:pt x="9839" y="12674"/>
                  </a:lnTo>
                  <a:lnTo>
                    <a:pt x="11519" y="12649"/>
                  </a:lnTo>
                  <a:lnTo>
                    <a:pt x="11519" y="12649"/>
                  </a:lnTo>
                  <a:lnTo>
                    <a:pt x="11699" y="12649"/>
                  </a:lnTo>
                  <a:lnTo>
                    <a:pt x="11699" y="12649"/>
                  </a:lnTo>
                  <a:lnTo>
                    <a:pt x="11699" y="11400"/>
                  </a:lnTo>
                  <a:lnTo>
                    <a:pt x="11699" y="11400"/>
                  </a:lnTo>
                  <a:lnTo>
                    <a:pt x="11519" y="11400"/>
                  </a:lnTo>
                  <a:lnTo>
                    <a:pt x="11519" y="11400"/>
                  </a:lnTo>
                  <a:lnTo>
                    <a:pt x="5579" y="11412"/>
                  </a:lnTo>
                  <a:lnTo>
                    <a:pt x="5579" y="11412"/>
                  </a:lnTo>
                  <a:lnTo>
                    <a:pt x="5400" y="11412"/>
                  </a:lnTo>
                  <a:lnTo>
                    <a:pt x="5400" y="11412"/>
                  </a:lnTo>
                  <a:lnTo>
                    <a:pt x="5400" y="13755"/>
                  </a:lnTo>
                  <a:lnTo>
                    <a:pt x="5400" y="13755"/>
                  </a:lnTo>
                  <a:lnTo>
                    <a:pt x="5579" y="13755"/>
                  </a:lnTo>
                  <a:lnTo>
                    <a:pt x="5579" y="13755"/>
                  </a:lnTo>
                  <a:lnTo>
                    <a:pt x="5579" y="13791"/>
                  </a:lnTo>
                  <a:lnTo>
                    <a:pt x="5579" y="13791"/>
                  </a:lnTo>
                  <a:lnTo>
                    <a:pt x="17099" y="13779"/>
                  </a:lnTo>
                  <a:lnTo>
                    <a:pt x="17099" y="13779"/>
                  </a:lnTo>
                  <a:lnTo>
                    <a:pt x="17099" y="13743"/>
                  </a:lnTo>
                  <a:lnTo>
                    <a:pt x="17099" y="13743"/>
                  </a:lnTo>
                  <a:lnTo>
                    <a:pt x="17039" y="10055"/>
                  </a:lnTo>
                  <a:lnTo>
                    <a:pt x="17039" y="10055"/>
                  </a:lnTo>
                  <a:lnTo>
                    <a:pt x="13319" y="10055"/>
                  </a:lnTo>
                  <a:lnTo>
                    <a:pt x="13319" y="10055"/>
                  </a:lnTo>
                  <a:lnTo>
                    <a:pt x="13319" y="9310"/>
                  </a:lnTo>
                  <a:lnTo>
                    <a:pt x="13319" y="9310"/>
                  </a:lnTo>
                  <a:lnTo>
                    <a:pt x="9539" y="9322"/>
                  </a:lnTo>
                  <a:lnTo>
                    <a:pt x="9539" y="9322"/>
                  </a:lnTo>
                  <a:lnTo>
                    <a:pt x="9539" y="8577"/>
                  </a:lnTo>
                  <a:lnTo>
                    <a:pt x="9539" y="8577"/>
                  </a:lnTo>
                  <a:lnTo>
                    <a:pt x="5879" y="8577"/>
                  </a:lnTo>
                  <a:lnTo>
                    <a:pt x="5879" y="8577"/>
                  </a:lnTo>
                  <a:lnTo>
                    <a:pt x="5879" y="7808"/>
                  </a:lnTo>
                  <a:lnTo>
                    <a:pt x="5879" y="7808"/>
                  </a:lnTo>
                  <a:lnTo>
                    <a:pt x="2159" y="7808"/>
                  </a:lnTo>
                  <a:lnTo>
                    <a:pt x="2159" y="7808"/>
                  </a:lnTo>
                  <a:lnTo>
                    <a:pt x="2159" y="3880"/>
                  </a:lnTo>
                  <a:lnTo>
                    <a:pt x="2159" y="3880"/>
                  </a:lnTo>
                  <a:lnTo>
                    <a:pt x="15119" y="3868"/>
                  </a:lnTo>
                  <a:lnTo>
                    <a:pt x="15119" y="3868"/>
                  </a:lnTo>
                  <a:lnTo>
                    <a:pt x="15119" y="6523"/>
                  </a:lnTo>
                  <a:lnTo>
                    <a:pt x="15119" y="6523"/>
                  </a:lnTo>
                  <a:lnTo>
                    <a:pt x="7499" y="6535"/>
                  </a:lnTo>
                  <a:lnTo>
                    <a:pt x="7499" y="6535"/>
                  </a:lnTo>
                  <a:lnTo>
                    <a:pt x="7499" y="4973"/>
                  </a:lnTo>
                  <a:lnTo>
                    <a:pt x="7499" y="4973"/>
                  </a:lnTo>
                  <a:lnTo>
                    <a:pt x="9539" y="4973"/>
                  </a:lnTo>
                  <a:lnTo>
                    <a:pt x="9539" y="4973"/>
                  </a:lnTo>
                  <a:lnTo>
                    <a:pt x="9779" y="5826"/>
                  </a:lnTo>
                  <a:lnTo>
                    <a:pt x="9779" y="5826"/>
                  </a:lnTo>
                  <a:lnTo>
                    <a:pt x="11459" y="5814"/>
                  </a:lnTo>
                  <a:lnTo>
                    <a:pt x="11459" y="5814"/>
                  </a:lnTo>
                  <a:lnTo>
                    <a:pt x="11639" y="5814"/>
                  </a:lnTo>
                  <a:lnTo>
                    <a:pt x="11639" y="5814"/>
                  </a:lnTo>
                  <a:lnTo>
                    <a:pt x="11639" y="4552"/>
                  </a:lnTo>
                  <a:lnTo>
                    <a:pt x="11639" y="4552"/>
                  </a:lnTo>
                  <a:lnTo>
                    <a:pt x="11459" y="4552"/>
                  </a:lnTo>
                  <a:lnTo>
                    <a:pt x="11459" y="4552"/>
                  </a:lnTo>
                  <a:lnTo>
                    <a:pt x="5519" y="4552"/>
                  </a:lnTo>
                  <a:lnTo>
                    <a:pt x="5519" y="4552"/>
                  </a:lnTo>
                  <a:lnTo>
                    <a:pt x="5339" y="4552"/>
                  </a:lnTo>
                  <a:lnTo>
                    <a:pt x="5339" y="4552"/>
                  </a:lnTo>
                  <a:lnTo>
                    <a:pt x="5339" y="6919"/>
                  </a:lnTo>
                  <a:lnTo>
                    <a:pt x="5339" y="6919"/>
                  </a:lnTo>
                  <a:lnTo>
                    <a:pt x="5519" y="6919"/>
                  </a:lnTo>
                  <a:lnTo>
                    <a:pt x="5519" y="6919"/>
                  </a:lnTo>
                  <a:lnTo>
                    <a:pt x="17039" y="6907"/>
                  </a:lnTo>
                  <a:lnTo>
                    <a:pt x="17039" y="6907"/>
                  </a:lnTo>
                  <a:lnTo>
                    <a:pt x="17039" y="3207"/>
                  </a:lnTo>
                  <a:lnTo>
                    <a:pt x="17039" y="3207"/>
                  </a:lnTo>
                  <a:lnTo>
                    <a:pt x="13319" y="3171"/>
                  </a:lnTo>
                  <a:lnTo>
                    <a:pt x="13319" y="3171"/>
                  </a:lnTo>
                  <a:lnTo>
                    <a:pt x="13319" y="2462"/>
                  </a:lnTo>
                  <a:lnTo>
                    <a:pt x="13319" y="2462"/>
                  </a:lnTo>
                  <a:lnTo>
                    <a:pt x="9539" y="2450"/>
                  </a:lnTo>
                  <a:lnTo>
                    <a:pt x="9539" y="2450"/>
                  </a:lnTo>
                  <a:lnTo>
                    <a:pt x="9539" y="1729"/>
                  </a:lnTo>
                  <a:lnTo>
                    <a:pt x="9539" y="1729"/>
                  </a:lnTo>
                  <a:lnTo>
                    <a:pt x="5879" y="1705"/>
                  </a:lnTo>
                  <a:lnTo>
                    <a:pt x="5879" y="1705"/>
                  </a:lnTo>
                  <a:lnTo>
                    <a:pt x="5879" y="972"/>
                  </a:lnTo>
                  <a:lnTo>
                    <a:pt x="5879" y="972"/>
                  </a:lnTo>
                  <a:lnTo>
                    <a:pt x="2159" y="948"/>
                  </a:lnTo>
                  <a:lnTo>
                    <a:pt x="2159" y="948"/>
                  </a:lnTo>
                  <a:lnTo>
                    <a:pt x="2159" y="408"/>
                  </a:lnTo>
                  <a:lnTo>
                    <a:pt x="2159" y="408"/>
                  </a:lnTo>
                  <a:lnTo>
                    <a:pt x="19439" y="396"/>
                  </a:lnTo>
                  <a:lnTo>
                    <a:pt x="19439" y="396"/>
                  </a:lnTo>
                  <a:lnTo>
                    <a:pt x="19499" y="21143"/>
                  </a:lnTo>
                  <a:lnTo>
                    <a:pt x="19499" y="21143"/>
                  </a:lnTo>
                  <a:lnTo>
                    <a:pt x="2219" y="21155"/>
                  </a:lnTo>
                  <a:lnTo>
                    <a:pt x="2219" y="21155"/>
                  </a:lnTo>
                  <a:lnTo>
                    <a:pt x="2219" y="17575"/>
                  </a:lnTo>
                  <a:lnTo>
                    <a:pt x="2219" y="17575"/>
                  </a:lnTo>
                  <a:close/>
                  <a:moveTo>
                    <a:pt x="2159" y="10307"/>
                  </a:moveTo>
                  <a:lnTo>
                    <a:pt x="2159" y="10307"/>
                  </a:lnTo>
                  <a:lnTo>
                    <a:pt x="2159" y="9202"/>
                  </a:lnTo>
                  <a:lnTo>
                    <a:pt x="2159" y="9202"/>
                  </a:lnTo>
                  <a:lnTo>
                    <a:pt x="7619" y="9202"/>
                  </a:lnTo>
                  <a:lnTo>
                    <a:pt x="7619" y="9202"/>
                  </a:lnTo>
                  <a:lnTo>
                    <a:pt x="7619" y="10307"/>
                  </a:lnTo>
                  <a:lnTo>
                    <a:pt x="7619" y="10307"/>
                  </a:lnTo>
                  <a:lnTo>
                    <a:pt x="2159" y="10307"/>
                  </a:lnTo>
                  <a:lnTo>
                    <a:pt x="2159" y="10307"/>
                  </a:lnTo>
                  <a:close/>
                  <a:moveTo>
                    <a:pt x="2159" y="3435"/>
                  </a:moveTo>
                  <a:lnTo>
                    <a:pt x="2159" y="3435"/>
                  </a:lnTo>
                  <a:lnTo>
                    <a:pt x="2159" y="2330"/>
                  </a:lnTo>
                  <a:lnTo>
                    <a:pt x="2159" y="2330"/>
                  </a:lnTo>
                  <a:lnTo>
                    <a:pt x="7619" y="2330"/>
                  </a:lnTo>
                  <a:lnTo>
                    <a:pt x="7619" y="2330"/>
                  </a:lnTo>
                  <a:lnTo>
                    <a:pt x="7619" y="3435"/>
                  </a:lnTo>
                  <a:lnTo>
                    <a:pt x="7619" y="3435"/>
                  </a:lnTo>
                  <a:lnTo>
                    <a:pt x="2159" y="3435"/>
                  </a:lnTo>
                  <a:lnTo>
                    <a:pt x="2159" y="3435"/>
                  </a:lnTo>
                </a:path>
              </a:pathLst>
            </a:custGeom>
            <a:solidFill>
              <a:schemeClr val="folHlink">
                <a:alpha val="100000"/>
              </a:schemeClr>
            </a:solidFill>
            <a:ln w="9525">
              <a:noFill/>
            </a:ln>
          </p:spPr>
          <p:txBody>
            <a:bodyPr/>
            <a:p>
              <a:endParaRPr lang="zh-TW" altLang="en-US"/>
            </a:p>
          </p:txBody>
        </p:sp>
        <p:sp>
          <p:nvSpPr>
            <p:cNvPr id="2066" name="未知"/>
            <p:cNvSpPr>
              <a:spLocks noChangeAspect="1"/>
            </p:cNvSpPr>
            <p:nvPr userDrawn="1"/>
          </p:nvSpPr>
          <p:spPr>
            <a:xfrm>
              <a:off x="138" y="506"/>
              <a:ext cx="86" cy="86"/>
            </a:xfrm>
            <a:custGeom>
              <a:avLst/>
              <a:gdLst/>
              <a:ahLst/>
              <a:cxnLst/>
              <a:pathLst>
                <a:path w="21600" h="21600">
                  <a:moveTo>
                    <a:pt x="568" y="21600"/>
                  </a:moveTo>
                  <a:lnTo>
                    <a:pt x="568" y="21600"/>
                  </a:lnTo>
                  <a:lnTo>
                    <a:pt x="21600" y="21031"/>
                  </a:lnTo>
                  <a:lnTo>
                    <a:pt x="21600" y="21031"/>
                  </a:lnTo>
                  <a:lnTo>
                    <a:pt x="21031" y="0"/>
                  </a:lnTo>
                  <a:lnTo>
                    <a:pt x="21031" y="0"/>
                  </a:lnTo>
                  <a:lnTo>
                    <a:pt x="0" y="568"/>
                  </a:lnTo>
                  <a:lnTo>
                    <a:pt x="0" y="568"/>
                  </a:lnTo>
                  <a:lnTo>
                    <a:pt x="568" y="21600"/>
                  </a:lnTo>
                  <a:lnTo>
                    <a:pt x="568" y="21600"/>
                  </a:lnTo>
                </a:path>
              </a:pathLst>
            </a:custGeom>
            <a:solidFill>
              <a:schemeClr val="folHlink">
                <a:alpha val="100000"/>
              </a:schemeClr>
            </a:solidFill>
            <a:ln w="9525">
              <a:noFill/>
            </a:ln>
          </p:spPr>
          <p:txBody>
            <a:bodyPr/>
            <a:p>
              <a:endParaRPr lang="zh-TW" altLang="en-US"/>
            </a:p>
          </p:txBody>
        </p:sp>
      </p:grpSp>
      <p:grpSp>
        <p:nvGrpSpPr>
          <p:cNvPr id="2067" name="群組 2066"/>
          <p:cNvGrpSpPr>
            <a:grpSpLocks noChangeAspect="1"/>
          </p:cNvGrpSpPr>
          <p:nvPr/>
        </p:nvGrpSpPr>
        <p:grpSpPr>
          <a:xfrm>
            <a:off x="2446867" y="719138"/>
            <a:ext cx="7359651" cy="5518150"/>
            <a:chOff x="0" y="0"/>
            <a:chExt cx="3182" cy="3181"/>
          </a:xfrm>
        </p:grpSpPr>
        <p:sp>
          <p:nvSpPr>
            <p:cNvPr id="2068" name="文字方塊 2067"/>
            <p:cNvSpPr txBox="1">
              <a:spLocks noChangeAspect="1"/>
            </p:cNvSpPr>
            <p:nvPr userDrawn="1"/>
          </p:nvSpPr>
          <p:spPr>
            <a:xfrm>
              <a:off x="136" y="138"/>
              <a:ext cx="2912" cy="2910"/>
            </a:xfrm>
            <a:prstGeom prst="rect">
              <a:avLst/>
            </a:prstGeom>
            <a:noFill/>
            <a:ln w="9525">
              <a:noFill/>
            </a:ln>
          </p:spPr>
          <p:txBody>
            <a:bodyPr lIns="36000" tIns="36000" rIns="36000" bIns="36000"/>
            <a:p>
              <a:pPr lvl="0" eaLnBrk="0" hangingPunct="0"/>
              <a:endParaRPr lang="en-US" altLang="x-none" sz="100" dirty="0">
                <a:latin typeface="Arial" panose="020B0604020202020204" pitchFamily="34" charset="0"/>
                <a:ea typeface="SimSun" panose="02010600030101010101" charset="-122"/>
              </a:endParaRPr>
            </a:p>
          </p:txBody>
        </p:sp>
        <p:sp>
          <p:nvSpPr>
            <p:cNvPr id="2069" name="未知"/>
            <p:cNvSpPr>
              <a:spLocks noChangeAspect="1"/>
            </p:cNvSpPr>
            <p:nvPr userDrawn="1"/>
          </p:nvSpPr>
          <p:spPr>
            <a:xfrm>
              <a:off x="0" y="0"/>
              <a:ext cx="3182" cy="3181"/>
            </a:xfrm>
            <a:custGeom>
              <a:avLst/>
              <a:gdLst/>
              <a:ahLst/>
              <a:cxnLst/>
              <a:pathLst>
                <a:path w="21600" h="21600">
                  <a:moveTo>
                    <a:pt x="21384" y="8544"/>
                  </a:moveTo>
                  <a:lnTo>
                    <a:pt x="21384" y="8544"/>
                  </a:lnTo>
                  <a:lnTo>
                    <a:pt x="21276" y="8098"/>
                  </a:lnTo>
                  <a:lnTo>
                    <a:pt x="21122" y="7651"/>
                  </a:lnTo>
                  <a:lnTo>
                    <a:pt x="20983" y="7235"/>
                  </a:lnTo>
                  <a:lnTo>
                    <a:pt x="20814" y="6789"/>
                  </a:lnTo>
                  <a:lnTo>
                    <a:pt x="20630" y="6373"/>
                  </a:lnTo>
                  <a:lnTo>
                    <a:pt x="20445" y="5957"/>
                  </a:lnTo>
                  <a:lnTo>
                    <a:pt x="20245" y="5542"/>
                  </a:lnTo>
                  <a:lnTo>
                    <a:pt x="20014" y="5141"/>
                  </a:lnTo>
                  <a:lnTo>
                    <a:pt x="20014" y="5141"/>
                  </a:lnTo>
                  <a:lnTo>
                    <a:pt x="19736" y="4710"/>
                  </a:lnTo>
                  <a:lnTo>
                    <a:pt x="19428" y="4310"/>
                  </a:lnTo>
                  <a:lnTo>
                    <a:pt x="19105" y="3910"/>
                  </a:lnTo>
                  <a:lnTo>
                    <a:pt x="18782" y="3556"/>
                  </a:lnTo>
                  <a:lnTo>
                    <a:pt x="18459" y="3201"/>
                  </a:lnTo>
                  <a:lnTo>
                    <a:pt x="18089" y="2847"/>
                  </a:lnTo>
                  <a:lnTo>
                    <a:pt x="17720" y="2509"/>
                  </a:lnTo>
                  <a:lnTo>
                    <a:pt x="17335" y="2170"/>
                  </a:lnTo>
                  <a:lnTo>
                    <a:pt x="17335" y="2170"/>
                  </a:lnTo>
                  <a:lnTo>
                    <a:pt x="16857" y="1847"/>
                  </a:lnTo>
                  <a:lnTo>
                    <a:pt x="16380" y="1539"/>
                  </a:lnTo>
                  <a:lnTo>
                    <a:pt x="15872" y="1262"/>
                  </a:lnTo>
                  <a:lnTo>
                    <a:pt x="15364" y="1000"/>
                  </a:lnTo>
                  <a:lnTo>
                    <a:pt x="15364" y="1000"/>
                  </a:lnTo>
                  <a:lnTo>
                    <a:pt x="15148" y="923"/>
                  </a:lnTo>
                  <a:lnTo>
                    <a:pt x="14856" y="831"/>
                  </a:lnTo>
                  <a:lnTo>
                    <a:pt x="14117" y="631"/>
                  </a:lnTo>
                  <a:lnTo>
                    <a:pt x="12762" y="276"/>
                  </a:lnTo>
                  <a:lnTo>
                    <a:pt x="12762" y="276"/>
                  </a:lnTo>
                  <a:lnTo>
                    <a:pt x="12531" y="215"/>
                  </a:lnTo>
                  <a:lnTo>
                    <a:pt x="12269" y="184"/>
                  </a:lnTo>
                  <a:lnTo>
                    <a:pt x="11715" y="92"/>
                  </a:lnTo>
                  <a:lnTo>
                    <a:pt x="11038" y="0"/>
                  </a:lnTo>
                  <a:lnTo>
                    <a:pt x="11038" y="0"/>
                  </a:lnTo>
                  <a:lnTo>
                    <a:pt x="10376" y="0"/>
                  </a:lnTo>
                  <a:lnTo>
                    <a:pt x="10376" y="0"/>
                  </a:lnTo>
                  <a:lnTo>
                    <a:pt x="10037" y="15"/>
                  </a:lnTo>
                  <a:lnTo>
                    <a:pt x="8852" y="153"/>
                  </a:lnTo>
                  <a:lnTo>
                    <a:pt x="8852" y="153"/>
                  </a:lnTo>
                  <a:lnTo>
                    <a:pt x="8805" y="169"/>
                  </a:lnTo>
                  <a:lnTo>
                    <a:pt x="8729" y="200"/>
                  </a:lnTo>
                  <a:lnTo>
                    <a:pt x="8082" y="322"/>
                  </a:lnTo>
                  <a:lnTo>
                    <a:pt x="8082" y="322"/>
                  </a:lnTo>
                  <a:lnTo>
                    <a:pt x="7682" y="461"/>
                  </a:lnTo>
                  <a:lnTo>
                    <a:pt x="7266" y="600"/>
                  </a:lnTo>
                  <a:lnTo>
                    <a:pt x="6450" y="908"/>
                  </a:lnTo>
                  <a:lnTo>
                    <a:pt x="6450" y="908"/>
                  </a:lnTo>
                  <a:lnTo>
                    <a:pt x="5988" y="1139"/>
                  </a:lnTo>
                  <a:lnTo>
                    <a:pt x="5542" y="1385"/>
                  </a:lnTo>
                  <a:lnTo>
                    <a:pt x="5111" y="1631"/>
                  </a:lnTo>
                  <a:lnTo>
                    <a:pt x="4695" y="1924"/>
                  </a:lnTo>
                  <a:lnTo>
                    <a:pt x="4295" y="2216"/>
                  </a:lnTo>
                  <a:lnTo>
                    <a:pt x="3894" y="2524"/>
                  </a:lnTo>
                  <a:lnTo>
                    <a:pt x="3510" y="2847"/>
                  </a:lnTo>
                  <a:lnTo>
                    <a:pt x="3125" y="3201"/>
                  </a:lnTo>
                  <a:lnTo>
                    <a:pt x="3125" y="3201"/>
                  </a:lnTo>
                  <a:lnTo>
                    <a:pt x="2863" y="3479"/>
                  </a:lnTo>
                  <a:lnTo>
                    <a:pt x="2616" y="3771"/>
                  </a:lnTo>
                  <a:lnTo>
                    <a:pt x="2386" y="4049"/>
                  </a:lnTo>
                  <a:lnTo>
                    <a:pt x="2170" y="4341"/>
                  </a:lnTo>
                  <a:lnTo>
                    <a:pt x="1955" y="4649"/>
                  </a:lnTo>
                  <a:lnTo>
                    <a:pt x="1739" y="4941"/>
                  </a:lnTo>
                  <a:lnTo>
                    <a:pt x="1508" y="5265"/>
                  </a:lnTo>
                  <a:lnTo>
                    <a:pt x="1323" y="5588"/>
                  </a:lnTo>
                  <a:lnTo>
                    <a:pt x="1323" y="5588"/>
                  </a:lnTo>
                  <a:lnTo>
                    <a:pt x="954" y="6358"/>
                  </a:lnTo>
                  <a:lnTo>
                    <a:pt x="954" y="6358"/>
                  </a:lnTo>
                  <a:lnTo>
                    <a:pt x="677" y="7020"/>
                  </a:lnTo>
                  <a:lnTo>
                    <a:pt x="538" y="7359"/>
                  </a:lnTo>
                  <a:lnTo>
                    <a:pt x="446" y="7713"/>
                  </a:lnTo>
                  <a:lnTo>
                    <a:pt x="446" y="7713"/>
                  </a:lnTo>
                  <a:lnTo>
                    <a:pt x="430" y="7774"/>
                  </a:lnTo>
                  <a:lnTo>
                    <a:pt x="384" y="7897"/>
                  </a:lnTo>
                  <a:lnTo>
                    <a:pt x="338" y="8036"/>
                  </a:lnTo>
                  <a:lnTo>
                    <a:pt x="322" y="8098"/>
                  </a:lnTo>
                  <a:lnTo>
                    <a:pt x="322" y="8098"/>
                  </a:lnTo>
                  <a:lnTo>
                    <a:pt x="215" y="8759"/>
                  </a:lnTo>
                  <a:lnTo>
                    <a:pt x="107" y="9283"/>
                  </a:lnTo>
                  <a:lnTo>
                    <a:pt x="30" y="9637"/>
                  </a:lnTo>
                  <a:lnTo>
                    <a:pt x="0" y="9837"/>
                  </a:lnTo>
                  <a:lnTo>
                    <a:pt x="0" y="9837"/>
                  </a:lnTo>
                  <a:lnTo>
                    <a:pt x="0" y="11808"/>
                  </a:lnTo>
                  <a:lnTo>
                    <a:pt x="0" y="11808"/>
                  </a:lnTo>
                  <a:lnTo>
                    <a:pt x="30" y="11993"/>
                  </a:lnTo>
                  <a:lnTo>
                    <a:pt x="107" y="12316"/>
                  </a:lnTo>
                  <a:lnTo>
                    <a:pt x="246" y="13224"/>
                  </a:lnTo>
                  <a:lnTo>
                    <a:pt x="246" y="13224"/>
                  </a:lnTo>
                  <a:lnTo>
                    <a:pt x="369" y="13655"/>
                  </a:lnTo>
                  <a:lnTo>
                    <a:pt x="492" y="14071"/>
                  </a:lnTo>
                  <a:lnTo>
                    <a:pt x="646" y="14487"/>
                  </a:lnTo>
                  <a:lnTo>
                    <a:pt x="800" y="14902"/>
                  </a:lnTo>
                  <a:lnTo>
                    <a:pt x="985" y="15303"/>
                  </a:lnTo>
                  <a:lnTo>
                    <a:pt x="1185" y="15687"/>
                  </a:lnTo>
                  <a:lnTo>
                    <a:pt x="1370" y="16103"/>
                  </a:lnTo>
                  <a:lnTo>
                    <a:pt x="1585" y="16488"/>
                  </a:lnTo>
                  <a:lnTo>
                    <a:pt x="1585" y="16488"/>
                  </a:lnTo>
                  <a:lnTo>
                    <a:pt x="1955" y="17012"/>
                  </a:lnTo>
                  <a:lnTo>
                    <a:pt x="2324" y="17504"/>
                  </a:lnTo>
                  <a:lnTo>
                    <a:pt x="2740" y="17997"/>
                  </a:lnTo>
                  <a:lnTo>
                    <a:pt x="3155" y="18474"/>
                  </a:lnTo>
                  <a:lnTo>
                    <a:pt x="3155" y="18474"/>
                  </a:lnTo>
                  <a:lnTo>
                    <a:pt x="4110" y="19321"/>
                  </a:lnTo>
                  <a:lnTo>
                    <a:pt x="4110" y="19321"/>
                  </a:lnTo>
                  <a:lnTo>
                    <a:pt x="4372" y="19521"/>
                  </a:lnTo>
                  <a:lnTo>
                    <a:pt x="4664" y="19721"/>
                  </a:lnTo>
                  <a:lnTo>
                    <a:pt x="4957" y="19906"/>
                  </a:lnTo>
                  <a:lnTo>
                    <a:pt x="5249" y="20091"/>
                  </a:lnTo>
                  <a:lnTo>
                    <a:pt x="5542" y="20260"/>
                  </a:lnTo>
                  <a:lnTo>
                    <a:pt x="5850" y="20429"/>
                  </a:lnTo>
                  <a:lnTo>
                    <a:pt x="6142" y="20568"/>
                  </a:lnTo>
                  <a:lnTo>
                    <a:pt x="6450" y="20737"/>
                  </a:lnTo>
                  <a:lnTo>
                    <a:pt x="6450" y="20737"/>
                  </a:lnTo>
                  <a:lnTo>
                    <a:pt x="6789" y="20845"/>
                  </a:lnTo>
                  <a:lnTo>
                    <a:pt x="7158" y="20999"/>
                  </a:lnTo>
                  <a:lnTo>
                    <a:pt x="7497" y="21122"/>
                  </a:lnTo>
                  <a:lnTo>
                    <a:pt x="7697" y="21184"/>
                  </a:lnTo>
                  <a:lnTo>
                    <a:pt x="7866" y="21215"/>
                  </a:lnTo>
                  <a:lnTo>
                    <a:pt x="7866" y="21215"/>
                  </a:lnTo>
                  <a:lnTo>
                    <a:pt x="7959" y="21261"/>
                  </a:lnTo>
                  <a:lnTo>
                    <a:pt x="8174" y="21307"/>
                  </a:lnTo>
                  <a:lnTo>
                    <a:pt x="8374" y="21353"/>
                  </a:lnTo>
                  <a:lnTo>
                    <a:pt x="8467" y="21399"/>
                  </a:lnTo>
                  <a:lnTo>
                    <a:pt x="8467" y="21399"/>
                  </a:lnTo>
                  <a:lnTo>
                    <a:pt x="9083" y="21492"/>
                  </a:lnTo>
                  <a:lnTo>
                    <a:pt x="9375" y="21522"/>
                  </a:lnTo>
                  <a:lnTo>
                    <a:pt x="9683" y="21569"/>
                  </a:lnTo>
                  <a:lnTo>
                    <a:pt x="9683" y="21569"/>
                  </a:lnTo>
                  <a:lnTo>
                    <a:pt x="9945" y="21569"/>
                  </a:lnTo>
                  <a:lnTo>
                    <a:pt x="10514" y="21584"/>
                  </a:lnTo>
                  <a:lnTo>
                    <a:pt x="11854" y="21600"/>
                  </a:lnTo>
                  <a:lnTo>
                    <a:pt x="11854" y="21600"/>
                  </a:lnTo>
                  <a:lnTo>
                    <a:pt x="12285" y="21538"/>
                  </a:lnTo>
                  <a:lnTo>
                    <a:pt x="12593" y="21476"/>
                  </a:lnTo>
                  <a:lnTo>
                    <a:pt x="12793" y="21430"/>
                  </a:lnTo>
                  <a:lnTo>
                    <a:pt x="12793" y="21430"/>
                  </a:lnTo>
                  <a:lnTo>
                    <a:pt x="13301" y="21337"/>
                  </a:lnTo>
                  <a:lnTo>
                    <a:pt x="13393" y="21322"/>
                  </a:lnTo>
                  <a:lnTo>
                    <a:pt x="13470" y="21322"/>
                  </a:lnTo>
                  <a:lnTo>
                    <a:pt x="13470" y="21322"/>
                  </a:lnTo>
                  <a:lnTo>
                    <a:pt x="13547" y="21276"/>
                  </a:lnTo>
                  <a:lnTo>
                    <a:pt x="13609" y="21245"/>
                  </a:lnTo>
                  <a:lnTo>
                    <a:pt x="13702" y="21215"/>
                  </a:lnTo>
                  <a:lnTo>
                    <a:pt x="13809" y="21199"/>
                  </a:lnTo>
                  <a:lnTo>
                    <a:pt x="13902" y="21184"/>
                  </a:lnTo>
                  <a:lnTo>
                    <a:pt x="14009" y="21168"/>
                  </a:lnTo>
                  <a:lnTo>
                    <a:pt x="14102" y="21137"/>
                  </a:lnTo>
                  <a:lnTo>
                    <a:pt x="14148" y="21076"/>
                  </a:lnTo>
                  <a:lnTo>
                    <a:pt x="14148" y="21076"/>
                  </a:lnTo>
                  <a:lnTo>
                    <a:pt x="14594" y="20968"/>
                  </a:lnTo>
                  <a:lnTo>
                    <a:pt x="14995" y="20799"/>
                  </a:lnTo>
                  <a:lnTo>
                    <a:pt x="15410" y="20614"/>
                  </a:lnTo>
                  <a:lnTo>
                    <a:pt x="15811" y="20414"/>
                  </a:lnTo>
                  <a:lnTo>
                    <a:pt x="16180" y="20214"/>
                  </a:lnTo>
                  <a:lnTo>
                    <a:pt x="16565" y="19967"/>
                  </a:lnTo>
                  <a:lnTo>
                    <a:pt x="16950" y="19721"/>
                  </a:lnTo>
                  <a:lnTo>
                    <a:pt x="17288" y="19459"/>
                  </a:lnTo>
                  <a:lnTo>
                    <a:pt x="17643" y="19182"/>
                  </a:lnTo>
                  <a:lnTo>
                    <a:pt x="17981" y="18890"/>
                  </a:lnTo>
                  <a:lnTo>
                    <a:pt x="18289" y="18582"/>
                  </a:lnTo>
                  <a:lnTo>
                    <a:pt x="18597" y="18258"/>
                  </a:lnTo>
                  <a:lnTo>
                    <a:pt x="18905" y="17935"/>
                  </a:lnTo>
                  <a:lnTo>
                    <a:pt x="19213" y="17612"/>
                  </a:lnTo>
                  <a:lnTo>
                    <a:pt x="19490" y="17258"/>
                  </a:lnTo>
                  <a:lnTo>
                    <a:pt x="19767" y="16904"/>
                  </a:lnTo>
                  <a:lnTo>
                    <a:pt x="19767" y="16904"/>
                  </a:lnTo>
                  <a:lnTo>
                    <a:pt x="20337" y="15918"/>
                  </a:lnTo>
                  <a:lnTo>
                    <a:pt x="20337" y="15918"/>
                  </a:lnTo>
                  <a:lnTo>
                    <a:pt x="20876" y="14779"/>
                  </a:lnTo>
                  <a:lnTo>
                    <a:pt x="20876" y="14779"/>
                  </a:lnTo>
                  <a:lnTo>
                    <a:pt x="20968" y="14487"/>
                  </a:lnTo>
                  <a:lnTo>
                    <a:pt x="21076" y="14225"/>
                  </a:lnTo>
                  <a:lnTo>
                    <a:pt x="21230" y="13671"/>
                  </a:lnTo>
                  <a:lnTo>
                    <a:pt x="21353" y="13117"/>
                  </a:lnTo>
                  <a:lnTo>
                    <a:pt x="21492" y="12531"/>
                  </a:lnTo>
                  <a:lnTo>
                    <a:pt x="21492" y="12531"/>
                  </a:lnTo>
                  <a:lnTo>
                    <a:pt x="21522" y="12208"/>
                  </a:lnTo>
                  <a:lnTo>
                    <a:pt x="21553" y="11839"/>
                  </a:lnTo>
                  <a:lnTo>
                    <a:pt x="21584" y="11023"/>
                  </a:lnTo>
                  <a:lnTo>
                    <a:pt x="21600" y="10068"/>
                  </a:lnTo>
                  <a:lnTo>
                    <a:pt x="21600" y="10068"/>
                  </a:lnTo>
                  <a:lnTo>
                    <a:pt x="21538" y="9514"/>
                  </a:lnTo>
                  <a:lnTo>
                    <a:pt x="21461" y="9006"/>
                  </a:lnTo>
                  <a:lnTo>
                    <a:pt x="21384" y="8544"/>
                  </a:lnTo>
                  <a:lnTo>
                    <a:pt x="21384" y="8544"/>
                  </a:lnTo>
                  <a:close/>
                  <a:moveTo>
                    <a:pt x="9668" y="2909"/>
                  </a:moveTo>
                  <a:lnTo>
                    <a:pt x="9668" y="2909"/>
                  </a:lnTo>
                  <a:lnTo>
                    <a:pt x="9899" y="2909"/>
                  </a:lnTo>
                  <a:lnTo>
                    <a:pt x="9899" y="2909"/>
                  </a:lnTo>
                  <a:lnTo>
                    <a:pt x="10068" y="2909"/>
                  </a:lnTo>
                  <a:lnTo>
                    <a:pt x="10068" y="2909"/>
                  </a:lnTo>
                  <a:lnTo>
                    <a:pt x="10007" y="2771"/>
                  </a:lnTo>
                  <a:lnTo>
                    <a:pt x="9991" y="2647"/>
                  </a:lnTo>
                  <a:lnTo>
                    <a:pt x="9976" y="2540"/>
                  </a:lnTo>
                  <a:lnTo>
                    <a:pt x="9960" y="2432"/>
                  </a:lnTo>
                  <a:lnTo>
                    <a:pt x="9976" y="2324"/>
                  </a:lnTo>
                  <a:lnTo>
                    <a:pt x="10007" y="2232"/>
                  </a:lnTo>
                  <a:lnTo>
                    <a:pt x="10053" y="2109"/>
                  </a:lnTo>
                  <a:lnTo>
                    <a:pt x="10114" y="1985"/>
                  </a:lnTo>
                  <a:lnTo>
                    <a:pt x="10114" y="1985"/>
                  </a:lnTo>
                  <a:lnTo>
                    <a:pt x="10253" y="1878"/>
                  </a:lnTo>
                  <a:lnTo>
                    <a:pt x="10376" y="1801"/>
                  </a:lnTo>
                  <a:lnTo>
                    <a:pt x="10438" y="1785"/>
                  </a:lnTo>
                  <a:lnTo>
                    <a:pt x="10514" y="1755"/>
                  </a:lnTo>
                  <a:lnTo>
                    <a:pt x="10576" y="1724"/>
                  </a:lnTo>
                  <a:lnTo>
                    <a:pt x="10668" y="1724"/>
                  </a:lnTo>
                  <a:lnTo>
                    <a:pt x="10668" y="1724"/>
                  </a:lnTo>
                  <a:lnTo>
                    <a:pt x="10776" y="1724"/>
                  </a:lnTo>
                  <a:lnTo>
                    <a:pt x="10776" y="1724"/>
                  </a:lnTo>
                  <a:lnTo>
                    <a:pt x="10884" y="1755"/>
                  </a:lnTo>
                  <a:lnTo>
                    <a:pt x="10976" y="1785"/>
                  </a:lnTo>
                  <a:lnTo>
                    <a:pt x="11053" y="1816"/>
                  </a:lnTo>
                  <a:lnTo>
                    <a:pt x="11115" y="1862"/>
                  </a:lnTo>
                  <a:lnTo>
                    <a:pt x="11177" y="1924"/>
                  </a:lnTo>
                  <a:lnTo>
                    <a:pt x="11223" y="1985"/>
                  </a:lnTo>
                  <a:lnTo>
                    <a:pt x="11269" y="2047"/>
                  </a:lnTo>
                  <a:lnTo>
                    <a:pt x="11300" y="2155"/>
                  </a:lnTo>
                  <a:lnTo>
                    <a:pt x="11300" y="2155"/>
                  </a:lnTo>
                  <a:lnTo>
                    <a:pt x="11253" y="2293"/>
                  </a:lnTo>
                  <a:lnTo>
                    <a:pt x="11253" y="2309"/>
                  </a:lnTo>
                  <a:lnTo>
                    <a:pt x="11238" y="2309"/>
                  </a:lnTo>
                  <a:lnTo>
                    <a:pt x="11238" y="2309"/>
                  </a:lnTo>
                  <a:lnTo>
                    <a:pt x="11192" y="2216"/>
                  </a:lnTo>
                  <a:lnTo>
                    <a:pt x="11115" y="2139"/>
                  </a:lnTo>
                  <a:lnTo>
                    <a:pt x="11053" y="2062"/>
                  </a:lnTo>
                  <a:lnTo>
                    <a:pt x="10976" y="2047"/>
                  </a:lnTo>
                  <a:lnTo>
                    <a:pt x="10899" y="2016"/>
                  </a:lnTo>
                  <a:lnTo>
                    <a:pt x="10823" y="2001"/>
                  </a:lnTo>
                  <a:lnTo>
                    <a:pt x="10761" y="2001"/>
                  </a:lnTo>
                  <a:lnTo>
                    <a:pt x="10653" y="2031"/>
                  </a:lnTo>
                  <a:lnTo>
                    <a:pt x="10592" y="2047"/>
                  </a:lnTo>
                  <a:lnTo>
                    <a:pt x="10514" y="2093"/>
                  </a:lnTo>
                  <a:lnTo>
                    <a:pt x="10453" y="2155"/>
                  </a:lnTo>
                  <a:lnTo>
                    <a:pt x="10407" y="2216"/>
                  </a:lnTo>
                  <a:lnTo>
                    <a:pt x="10360" y="2293"/>
                  </a:lnTo>
                  <a:lnTo>
                    <a:pt x="10330" y="2370"/>
                  </a:lnTo>
                  <a:lnTo>
                    <a:pt x="10314" y="2463"/>
                  </a:lnTo>
                  <a:lnTo>
                    <a:pt x="10314" y="2570"/>
                  </a:lnTo>
                  <a:lnTo>
                    <a:pt x="10314" y="2570"/>
                  </a:lnTo>
                  <a:lnTo>
                    <a:pt x="10622" y="3032"/>
                  </a:lnTo>
                  <a:lnTo>
                    <a:pt x="10622" y="3032"/>
                  </a:lnTo>
                  <a:lnTo>
                    <a:pt x="10792" y="3140"/>
                  </a:lnTo>
                  <a:lnTo>
                    <a:pt x="10976" y="3309"/>
                  </a:lnTo>
                  <a:lnTo>
                    <a:pt x="11330" y="3602"/>
                  </a:lnTo>
                  <a:lnTo>
                    <a:pt x="11330" y="3602"/>
                  </a:lnTo>
                  <a:lnTo>
                    <a:pt x="11408" y="3725"/>
                  </a:lnTo>
                  <a:lnTo>
                    <a:pt x="11500" y="3833"/>
                  </a:lnTo>
                  <a:lnTo>
                    <a:pt x="11592" y="3910"/>
                  </a:lnTo>
                  <a:lnTo>
                    <a:pt x="11638" y="3956"/>
                  </a:lnTo>
                  <a:lnTo>
                    <a:pt x="11715" y="3987"/>
                  </a:lnTo>
                  <a:lnTo>
                    <a:pt x="11715" y="3987"/>
                  </a:lnTo>
                  <a:lnTo>
                    <a:pt x="11731" y="3879"/>
                  </a:lnTo>
                  <a:lnTo>
                    <a:pt x="11731" y="3786"/>
                  </a:lnTo>
                  <a:lnTo>
                    <a:pt x="11777" y="3694"/>
                  </a:lnTo>
                  <a:lnTo>
                    <a:pt x="11808" y="3648"/>
                  </a:lnTo>
                  <a:lnTo>
                    <a:pt x="11823" y="3617"/>
                  </a:lnTo>
                  <a:lnTo>
                    <a:pt x="11854" y="3617"/>
                  </a:lnTo>
                  <a:lnTo>
                    <a:pt x="11885" y="3617"/>
                  </a:lnTo>
                  <a:lnTo>
                    <a:pt x="11915" y="3633"/>
                  </a:lnTo>
                  <a:lnTo>
                    <a:pt x="11946" y="3648"/>
                  </a:lnTo>
                  <a:lnTo>
                    <a:pt x="11993" y="3679"/>
                  </a:lnTo>
                  <a:lnTo>
                    <a:pt x="12054" y="3786"/>
                  </a:lnTo>
                  <a:lnTo>
                    <a:pt x="12054" y="3786"/>
                  </a:lnTo>
                  <a:lnTo>
                    <a:pt x="12100" y="4049"/>
                  </a:lnTo>
                  <a:lnTo>
                    <a:pt x="12100" y="4049"/>
                  </a:lnTo>
                  <a:lnTo>
                    <a:pt x="12177" y="4125"/>
                  </a:lnTo>
                  <a:lnTo>
                    <a:pt x="12269" y="4233"/>
                  </a:lnTo>
                  <a:lnTo>
                    <a:pt x="12377" y="4341"/>
                  </a:lnTo>
                  <a:lnTo>
                    <a:pt x="12470" y="4449"/>
                  </a:lnTo>
                  <a:lnTo>
                    <a:pt x="12562" y="4572"/>
                  </a:lnTo>
                  <a:lnTo>
                    <a:pt x="12578" y="4634"/>
                  </a:lnTo>
                  <a:lnTo>
                    <a:pt x="12593" y="4680"/>
                  </a:lnTo>
                  <a:lnTo>
                    <a:pt x="12608" y="4741"/>
                  </a:lnTo>
                  <a:lnTo>
                    <a:pt x="12608" y="4803"/>
                  </a:lnTo>
                  <a:lnTo>
                    <a:pt x="12593" y="4864"/>
                  </a:lnTo>
                  <a:lnTo>
                    <a:pt x="12578" y="4926"/>
                  </a:lnTo>
                  <a:lnTo>
                    <a:pt x="12578" y="4926"/>
                  </a:lnTo>
                  <a:lnTo>
                    <a:pt x="12485" y="4941"/>
                  </a:lnTo>
                  <a:lnTo>
                    <a:pt x="12485" y="4941"/>
                  </a:lnTo>
                  <a:lnTo>
                    <a:pt x="12393" y="4834"/>
                  </a:lnTo>
                  <a:lnTo>
                    <a:pt x="12347" y="4787"/>
                  </a:lnTo>
                  <a:lnTo>
                    <a:pt x="12285" y="4756"/>
                  </a:lnTo>
                  <a:lnTo>
                    <a:pt x="12285" y="4756"/>
                  </a:lnTo>
                  <a:lnTo>
                    <a:pt x="12285" y="4818"/>
                  </a:lnTo>
                  <a:lnTo>
                    <a:pt x="12316" y="4864"/>
                  </a:lnTo>
                  <a:lnTo>
                    <a:pt x="12362" y="4957"/>
                  </a:lnTo>
                  <a:lnTo>
                    <a:pt x="12485" y="5172"/>
                  </a:lnTo>
                  <a:lnTo>
                    <a:pt x="12485" y="5172"/>
                  </a:lnTo>
                  <a:lnTo>
                    <a:pt x="12578" y="5650"/>
                  </a:lnTo>
                  <a:lnTo>
                    <a:pt x="12578" y="5650"/>
                  </a:lnTo>
                  <a:lnTo>
                    <a:pt x="12578" y="5788"/>
                  </a:lnTo>
                  <a:lnTo>
                    <a:pt x="12578" y="5788"/>
                  </a:lnTo>
                  <a:lnTo>
                    <a:pt x="12531" y="6158"/>
                  </a:lnTo>
                  <a:lnTo>
                    <a:pt x="12485" y="6373"/>
                  </a:lnTo>
                  <a:lnTo>
                    <a:pt x="12485" y="6373"/>
                  </a:lnTo>
                  <a:lnTo>
                    <a:pt x="12193" y="6727"/>
                  </a:lnTo>
                  <a:lnTo>
                    <a:pt x="12069" y="6896"/>
                  </a:lnTo>
                  <a:lnTo>
                    <a:pt x="11946" y="7066"/>
                  </a:lnTo>
                  <a:lnTo>
                    <a:pt x="11946" y="7066"/>
                  </a:lnTo>
                  <a:lnTo>
                    <a:pt x="12023" y="7050"/>
                  </a:lnTo>
                  <a:lnTo>
                    <a:pt x="12069" y="7050"/>
                  </a:lnTo>
                  <a:lnTo>
                    <a:pt x="12193" y="7020"/>
                  </a:lnTo>
                  <a:lnTo>
                    <a:pt x="12316" y="6958"/>
                  </a:lnTo>
                  <a:lnTo>
                    <a:pt x="12424" y="6912"/>
                  </a:lnTo>
                  <a:lnTo>
                    <a:pt x="12424" y="6912"/>
                  </a:lnTo>
                  <a:lnTo>
                    <a:pt x="12485" y="6912"/>
                  </a:lnTo>
                  <a:lnTo>
                    <a:pt x="12485" y="6912"/>
                  </a:lnTo>
                  <a:lnTo>
                    <a:pt x="12485" y="6974"/>
                  </a:lnTo>
                  <a:lnTo>
                    <a:pt x="12485" y="6974"/>
                  </a:lnTo>
                  <a:lnTo>
                    <a:pt x="12177" y="7128"/>
                  </a:lnTo>
                  <a:lnTo>
                    <a:pt x="11915" y="7297"/>
                  </a:lnTo>
                  <a:lnTo>
                    <a:pt x="11654" y="7497"/>
                  </a:lnTo>
                  <a:lnTo>
                    <a:pt x="11408" y="7697"/>
                  </a:lnTo>
                  <a:lnTo>
                    <a:pt x="11408" y="7697"/>
                  </a:lnTo>
                  <a:lnTo>
                    <a:pt x="11192" y="7682"/>
                  </a:lnTo>
                  <a:lnTo>
                    <a:pt x="11192" y="7682"/>
                  </a:lnTo>
                  <a:lnTo>
                    <a:pt x="11146" y="7774"/>
                  </a:lnTo>
                  <a:lnTo>
                    <a:pt x="11099" y="7836"/>
                  </a:lnTo>
                  <a:lnTo>
                    <a:pt x="11053" y="7897"/>
                  </a:lnTo>
                  <a:lnTo>
                    <a:pt x="10992" y="7959"/>
                  </a:lnTo>
                  <a:lnTo>
                    <a:pt x="10930" y="8005"/>
                  </a:lnTo>
                  <a:lnTo>
                    <a:pt x="10853" y="8036"/>
                  </a:lnTo>
                  <a:lnTo>
                    <a:pt x="10761" y="8036"/>
                  </a:lnTo>
                  <a:lnTo>
                    <a:pt x="10668" y="8067"/>
                  </a:lnTo>
                  <a:lnTo>
                    <a:pt x="10668" y="8067"/>
                  </a:lnTo>
                  <a:lnTo>
                    <a:pt x="10638" y="8113"/>
                  </a:lnTo>
                  <a:lnTo>
                    <a:pt x="10638" y="8113"/>
                  </a:lnTo>
                  <a:lnTo>
                    <a:pt x="10884" y="8128"/>
                  </a:lnTo>
                  <a:lnTo>
                    <a:pt x="11023" y="8113"/>
                  </a:lnTo>
                  <a:lnTo>
                    <a:pt x="11130" y="8082"/>
                  </a:lnTo>
                  <a:lnTo>
                    <a:pt x="11130" y="8082"/>
                  </a:lnTo>
                  <a:lnTo>
                    <a:pt x="11084" y="8144"/>
                  </a:lnTo>
                  <a:lnTo>
                    <a:pt x="11038" y="8190"/>
                  </a:lnTo>
                  <a:lnTo>
                    <a:pt x="10976" y="8205"/>
                  </a:lnTo>
                  <a:lnTo>
                    <a:pt x="10915" y="8205"/>
                  </a:lnTo>
                  <a:lnTo>
                    <a:pt x="10776" y="8220"/>
                  </a:lnTo>
                  <a:lnTo>
                    <a:pt x="10730" y="8236"/>
                  </a:lnTo>
                  <a:lnTo>
                    <a:pt x="10668" y="8267"/>
                  </a:lnTo>
                  <a:lnTo>
                    <a:pt x="10668" y="8267"/>
                  </a:lnTo>
                  <a:lnTo>
                    <a:pt x="10530" y="8251"/>
                  </a:lnTo>
                  <a:lnTo>
                    <a:pt x="10468" y="8220"/>
                  </a:lnTo>
                  <a:lnTo>
                    <a:pt x="10438" y="8205"/>
                  </a:lnTo>
                  <a:lnTo>
                    <a:pt x="10422" y="8190"/>
                  </a:lnTo>
                  <a:lnTo>
                    <a:pt x="10407" y="8128"/>
                  </a:lnTo>
                  <a:lnTo>
                    <a:pt x="10407" y="8051"/>
                  </a:lnTo>
                  <a:lnTo>
                    <a:pt x="10422" y="7990"/>
                  </a:lnTo>
                  <a:lnTo>
                    <a:pt x="10438" y="7789"/>
                  </a:lnTo>
                  <a:lnTo>
                    <a:pt x="10438" y="7789"/>
                  </a:lnTo>
                  <a:lnTo>
                    <a:pt x="10468" y="7713"/>
                  </a:lnTo>
                  <a:lnTo>
                    <a:pt x="10484" y="7651"/>
                  </a:lnTo>
                  <a:lnTo>
                    <a:pt x="10468" y="7589"/>
                  </a:lnTo>
                  <a:lnTo>
                    <a:pt x="10438" y="7543"/>
                  </a:lnTo>
                  <a:lnTo>
                    <a:pt x="10391" y="7451"/>
                  </a:lnTo>
                  <a:lnTo>
                    <a:pt x="10376" y="7374"/>
                  </a:lnTo>
                  <a:lnTo>
                    <a:pt x="10376" y="7297"/>
                  </a:lnTo>
                  <a:lnTo>
                    <a:pt x="10376" y="7297"/>
                  </a:lnTo>
                  <a:lnTo>
                    <a:pt x="10438" y="7204"/>
                  </a:lnTo>
                  <a:lnTo>
                    <a:pt x="10468" y="7143"/>
                  </a:lnTo>
                  <a:lnTo>
                    <a:pt x="10484" y="7097"/>
                  </a:lnTo>
                  <a:lnTo>
                    <a:pt x="10484" y="7097"/>
                  </a:lnTo>
                  <a:lnTo>
                    <a:pt x="10499" y="6943"/>
                  </a:lnTo>
                  <a:lnTo>
                    <a:pt x="10499" y="6943"/>
                  </a:lnTo>
                  <a:lnTo>
                    <a:pt x="10514" y="6927"/>
                  </a:lnTo>
                  <a:lnTo>
                    <a:pt x="10530" y="6912"/>
                  </a:lnTo>
                  <a:lnTo>
                    <a:pt x="10530" y="6912"/>
                  </a:lnTo>
                  <a:lnTo>
                    <a:pt x="10545" y="7050"/>
                  </a:lnTo>
                  <a:lnTo>
                    <a:pt x="10530" y="7174"/>
                  </a:lnTo>
                  <a:lnTo>
                    <a:pt x="10530" y="7174"/>
                  </a:lnTo>
                  <a:lnTo>
                    <a:pt x="10484" y="7328"/>
                  </a:lnTo>
                  <a:lnTo>
                    <a:pt x="10484" y="7374"/>
                  </a:lnTo>
                  <a:lnTo>
                    <a:pt x="10484" y="7435"/>
                  </a:lnTo>
                  <a:lnTo>
                    <a:pt x="10514" y="7466"/>
                  </a:lnTo>
                  <a:lnTo>
                    <a:pt x="10530" y="7513"/>
                  </a:lnTo>
                  <a:lnTo>
                    <a:pt x="10638" y="7666"/>
                  </a:lnTo>
                  <a:lnTo>
                    <a:pt x="10638" y="7666"/>
                  </a:lnTo>
                  <a:lnTo>
                    <a:pt x="10638" y="7713"/>
                  </a:lnTo>
                  <a:lnTo>
                    <a:pt x="10638" y="7713"/>
                  </a:lnTo>
                  <a:lnTo>
                    <a:pt x="10668" y="7728"/>
                  </a:lnTo>
                  <a:lnTo>
                    <a:pt x="10699" y="7728"/>
                  </a:lnTo>
                  <a:lnTo>
                    <a:pt x="10776" y="7682"/>
                  </a:lnTo>
                  <a:lnTo>
                    <a:pt x="10776" y="7682"/>
                  </a:lnTo>
                  <a:lnTo>
                    <a:pt x="10715" y="7497"/>
                  </a:lnTo>
                  <a:lnTo>
                    <a:pt x="10699" y="7389"/>
                  </a:lnTo>
                  <a:lnTo>
                    <a:pt x="10699" y="7343"/>
                  </a:lnTo>
                  <a:lnTo>
                    <a:pt x="10730" y="7297"/>
                  </a:lnTo>
                  <a:lnTo>
                    <a:pt x="10730" y="7297"/>
                  </a:lnTo>
                  <a:lnTo>
                    <a:pt x="10745" y="7297"/>
                  </a:lnTo>
                  <a:lnTo>
                    <a:pt x="10761" y="7328"/>
                  </a:lnTo>
                  <a:lnTo>
                    <a:pt x="10807" y="7559"/>
                  </a:lnTo>
                  <a:lnTo>
                    <a:pt x="10807" y="7559"/>
                  </a:lnTo>
                  <a:lnTo>
                    <a:pt x="10853" y="7543"/>
                  </a:lnTo>
                  <a:lnTo>
                    <a:pt x="10853" y="7543"/>
                  </a:lnTo>
                  <a:lnTo>
                    <a:pt x="10853" y="7389"/>
                  </a:lnTo>
                  <a:lnTo>
                    <a:pt x="10853" y="7312"/>
                  </a:lnTo>
                  <a:lnTo>
                    <a:pt x="10853" y="7266"/>
                  </a:lnTo>
                  <a:lnTo>
                    <a:pt x="10853" y="7251"/>
                  </a:lnTo>
                  <a:lnTo>
                    <a:pt x="10853" y="7251"/>
                  </a:lnTo>
                  <a:lnTo>
                    <a:pt x="10884" y="7312"/>
                  </a:lnTo>
                  <a:lnTo>
                    <a:pt x="10915" y="7359"/>
                  </a:lnTo>
                  <a:lnTo>
                    <a:pt x="10946" y="7389"/>
                  </a:lnTo>
                  <a:lnTo>
                    <a:pt x="10976" y="7405"/>
                  </a:lnTo>
                  <a:lnTo>
                    <a:pt x="10992" y="7420"/>
                  </a:lnTo>
                  <a:lnTo>
                    <a:pt x="11023" y="7420"/>
                  </a:lnTo>
                  <a:lnTo>
                    <a:pt x="11023" y="7420"/>
                  </a:lnTo>
                  <a:lnTo>
                    <a:pt x="11023" y="7281"/>
                  </a:lnTo>
                  <a:lnTo>
                    <a:pt x="11023" y="7251"/>
                  </a:lnTo>
                  <a:lnTo>
                    <a:pt x="11038" y="7174"/>
                  </a:lnTo>
                  <a:lnTo>
                    <a:pt x="11038" y="7174"/>
                  </a:lnTo>
                  <a:lnTo>
                    <a:pt x="11192" y="7174"/>
                  </a:lnTo>
                  <a:lnTo>
                    <a:pt x="11192" y="7174"/>
                  </a:lnTo>
                  <a:lnTo>
                    <a:pt x="11253" y="7081"/>
                  </a:lnTo>
                  <a:lnTo>
                    <a:pt x="11253" y="7081"/>
                  </a:lnTo>
                  <a:lnTo>
                    <a:pt x="11238" y="6989"/>
                  </a:lnTo>
                  <a:lnTo>
                    <a:pt x="11238" y="6989"/>
                  </a:lnTo>
                  <a:lnTo>
                    <a:pt x="11161" y="6989"/>
                  </a:lnTo>
                  <a:lnTo>
                    <a:pt x="11069" y="7020"/>
                  </a:lnTo>
                  <a:lnTo>
                    <a:pt x="11007" y="7035"/>
                  </a:lnTo>
                  <a:lnTo>
                    <a:pt x="10946" y="7050"/>
                  </a:lnTo>
                  <a:lnTo>
                    <a:pt x="10946" y="7050"/>
                  </a:lnTo>
                  <a:lnTo>
                    <a:pt x="10930" y="6912"/>
                  </a:lnTo>
                  <a:lnTo>
                    <a:pt x="10930" y="6912"/>
                  </a:lnTo>
                  <a:lnTo>
                    <a:pt x="10853" y="6912"/>
                  </a:lnTo>
                  <a:lnTo>
                    <a:pt x="10823" y="6943"/>
                  </a:lnTo>
                  <a:lnTo>
                    <a:pt x="10730" y="6989"/>
                  </a:lnTo>
                  <a:lnTo>
                    <a:pt x="10730" y="6989"/>
                  </a:lnTo>
                  <a:lnTo>
                    <a:pt x="10761" y="6927"/>
                  </a:lnTo>
                  <a:lnTo>
                    <a:pt x="10776" y="6866"/>
                  </a:lnTo>
                  <a:lnTo>
                    <a:pt x="10807" y="6804"/>
                  </a:lnTo>
                  <a:lnTo>
                    <a:pt x="10853" y="6743"/>
                  </a:lnTo>
                  <a:lnTo>
                    <a:pt x="10899" y="6712"/>
                  </a:lnTo>
                  <a:lnTo>
                    <a:pt x="10976" y="6696"/>
                  </a:lnTo>
                  <a:lnTo>
                    <a:pt x="11038" y="6696"/>
                  </a:lnTo>
                  <a:lnTo>
                    <a:pt x="11099" y="6712"/>
                  </a:lnTo>
                  <a:lnTo>
                    <a:pt x="11099" y="6712"/>
                  </a:lnTo>
                  <a:lnTo>
                    <a:pt x="11115" y="6773"/>
                  </a:lnTo>
                  <a:lnTo>
                    <a:pt x="11115" y="6773"/>
                  </a:lnTo>
                  <a:lnTo>
                    <a:pt x="11192" y="6743"/>
                  </a:lnTo>
                  <a:lnTo>
                    <a:pt x="11238" y="6727"/>
                  </a:lnTo>
                  <a:lnTo>
                    <a:pt x="11300" y="6727"/>
                  </a:lnTo>
                  <a:lnTo>
                    <a:pt x="11361" y="6758"/>
                  </a:lnTo>
                  <a:lnTo>
                    <a:pt x="11361" y="6758"/>
                  </a:lnTo>
                  <a:lnTo>
                    <a:pt x="11361" y="6896"/>
                  </a:lnTo>
                  <a:lnTo>
                    <a:pt x="11361" y="6896"/>
                  </a:lnTo>
                  <a:lnTo>
                    <a:pt x="11408" y="6866"/>
                  </a:lnTo>
                  <a:lnTo>
                    <a:pt x="11438" y="6820"/>
                  </a:lnTo>
                  <a:lnTo>
                    <a:pt x="11515" y="6727"/>
                  </a:lnTo>
                  <a:lnTo>
                    <a:pt x="11562" y="6619"/>
                  </a:lnTo>
                  <a:lnTo>
                    <a:pt x="11608" y="6481"/>
                  </a:lnTo>
                  <a:lnTo>
                    <a:pt x="11654" y="6235"/>
                  </a:lnTo>
                  <a:lnTo>
                    <a:pt x="11700" y="6019"/>
                  </a:lnTo>
                  <a:lnTo>
                    <a:pt x="11700" y="6019"/>
                  </a:lnTo>
                  <a:lnTo>
                    <a:pt x="11731" y="6019"/>
                  </a:lnTo>
                  <a:lnTo>
                    <a:pt x="11731" y="6019"/>
                  </a:lnTo>
                  <a:lnTo>
                    <a:pt x="11731" y="5880"/>
                  </a:lnTo>
                  <a:lnTo>
                    <a:pt x="11731" y="5880"/>
                  </a:lnTo>
                  <a:lnTo>
                    <a:pt x="11700" y="5880"/>
                  </a:lnTo>
                  <a:lnTo>
                    <a:pt x="11700" y="5880"/>
                  </a:lnTo>
                  <a:lnTo>
                    <a:pt x="11684" y="5804"/>
                  </a:lnTo>
                  <a:lnTo>
                    <a:pt x="11654" y="5711"/>
                  </a:lnTo>
                  <a:lnTo>
                    <a:pt x="11623" y="5665"/>
                  </a:lnTo>
                  <a:lnTo>
                    <a:pt x="11577" y="5603"/>
                  </a:lnTo>
                  <a:lnTo>
                    <a:pt x="11484" y="5465"/>
                  </a:lnTo>
                  <a:lnTo>
                    <a:pt x="11346" y="5341"/>
                  </a:lnTo>
                  <a:lnTo>
                    <a:pt x="11207" y="5219"/>
                  </a:lnTo>
                  <a:lnTo>
                    <a:pt x="11084" y="5111"/>
                  </a:lnTo>
                  <a:lnTo>
                    <a:pt x="10976" y="4972"/>
                  </a:lnTo>
                  <a:lnTo>
                    <a:pt x="10946" y="4910"/>
                  </a:lnTo>
                  <a:lnTo>
                    <a:pt x="10899" y="4864"/>
                  </a:lnTo>
                  <a:lnTo>
                    <a:pt x="10899" y="4864"/>
                  </a:lnTo>
                  <a:lnTo>
                    <a:pt x="10853" y="4834"/>
                  </a:lnTo>
                  <a:lnTo>
                    <a:pt x="10853" y="4834"/>
                  </a:lnTo>
                  <a:lnTo>
                    <a:pt x="10792" y="4895"/>
                  </a:lnTo>
                  <a:lnTo>
                    <a:pt x="10761" y="4941"/>
                  </a:lnTo>
                  <a:lnTo>
                    <a:pt x="10730" y="4988"/>
                  </a:lnTo>
                  <a:lnTo>
                    <a:pt x="10715" y="5034"/>
                  </a:lnTo>
                  <a:lnTo>
                    <a:pt x="10715" y="5080"/>
                  </a:lnTo>
                  <a:lnTo>
                    <a:pt x="10730" y="5126"/>
                  </a:lnTo>
                  <a:lnTo>
                    <a:pt x="10776" y="5188"/>
                  </a:lnTo>
                  <a:lnTo>
                    <a:pt x="10838" y="5295"/>
                  </a:lnTo>
                  <a:lnTo>
                    <a:pt x="10915" y="5388"/>
                  </a:lnTo>
                  <a:lnTo>
                    <a:pt x="10946" y="5434"/>
                  </a:lnTo>
                  <a:lnTo>
                    <a:pt x="10976" y="5495"/>
                  </a:lnTo>
                  <a:lnTo>
                    <a:pt x="10976" y="5557"/>
                  </a:lnTo>
                  <a:lnTo>
                    <a:pt x="10992" y="5619"/>
                  </a:lnTo>
                  <a:lnTo>
                    <a:pt x="10992" y="5619"/>
                  </a:lnTo>
                  <a:lnTo>
                    <a:pt x="10930" y="5742"/>
                  </a:lnTo>
                  <a:lnTo>
                    <a:pt x="10884" y="5804"/>
                  </a:lnTo>
                  <a:lnTo>
                    <a:pt x="10853" y="5834"/>
                  </a:lnTo>
                  <a:lnTo>
                    <a:pt x="10807" y="5880"/>
                  </a:lnTo>
                  <a:lnTo>
                    <a:pt x="10761" y="5911"/>
                  </a:lnTo>
                  <a:lnTo>
                    <a:pt x="10699" y="5927"/>
                  </a:lnTo>
                  <a:lnTo>
                    <a:pt x="10622" y="5942"/>
                  </a:lnTo>
                  <a:lnTo>
                    <a:pt x="10622" y="5942"/>
                  </a:lnTo>
                  <a:lnTo>
                    <a:pt x="10468" y="5942"/>
                  </a:lnTo>
                  <a:lnTo>
                    <a:pt x="10468" y="5942"/>
                  </a:lnTo>
                  <a:lnTo>
                    <a:pt x="10391" y="5896"/>
                  </a:lnTo>
                  <a:lnTo>
                    <a:pt x="10345" y="5880"/>
                  </a:lnTo>
                  <a:lnTo>
                    <a:pt x="10330" y="5850"/>
                  </a:lnTo>
                  <a:lnTo>
                    <a:pt x="10330" y="5850"/>
                  </a:lnTo>
                  <a:lnTo>
                    <a:pt x="10484" y="5757"/>
                  </a:lnTo>
                  <a:lnTo>
                    <a:pt x="10484" y="5757"/>
                  </a:lnTo>
                  <a:lnTo>
                    <a:pt x="10422" y="5665"/>
                  </a:lnTo>
                  <a:lnTo>
                    <a:pt x="10422" y="5665"/>
                  </a:lnTo>
                  <a:lnTo>
                    <a:pt x="10499" y="5573"/>
                  </a:lnTo>
                  <a:lnTo>
                    <a:pt x="10514" y="5480"/>
                  </a:lnTo>
                  <a:lnTo>
                    <a:pt x="10530" y="5403"/>
                  </a:lnTo>
                  <a:lnTo>
                    <a:pt x="10530" y="5326"/>
                  </a:lnTo>
                  <a:lnTo>
                    <a:pt x="10530" y="5249"/>
                  </a:lnTo>
                  <a:lnTo>
                    <a:pt x="10514" y="5172"/>
                  </a:lnTo>
                  <a:lnTo>
                    <a:pt x="10407" y="4988"/>
                  </a:lnTo>
                  <a:lnTo>
                    <a:pt x="10407" y="4988"/>
                  </a:lnTo>
                  <a:lnTo>
                    <a:pt x="10360" y="4849"/>
                  </a:lnTo>
                  <a:lnTo>
                    <a:pt x="10360" y="4849"/>
                  </a:lnTo>
                  <a:lnTo>
                    <a:pt x="10222" y="4818"/>
                  </a:lnTo>
                  <a:lnTo>
                    <a:pt x="10037" y="4834"/>
                  </a:lnTo>
                  <a:lnTo>
                    <a:pt x="10037" y="4834"/>
                  </a:lnTo>
                  <a:lnTo>
                    <a:pt x="10053" y="4741"/>
                  </a:lnTo>
                  <a:lnTo>
                    <a:pt x="10099" y="4649"/>
                  </a:lnTo>
                  <a:lnTo>
                    <a:pt x="10130" y="4603"/>
                  </a:lnTo>
                  <a:lnTo>
                    <a:pt x="10207" y="4541"/>
                  </a:lnTo>
                  <a:lnTo>
                    <a:pt x="10268" y="4526"/>
                  </a:lnTo>
                  <a:lnTo>
                    <a:pt x="10314" y="4526"/>
                  </a:lnTo>
                  <a:lnTo>
                    <a:pt x="10360" y="4526"/>
                  </a:lnTo>
                  <a:lnTo>
                    <a:pt x="10407" y="4541"/>
                  </a:lnTo>
                  <a:lnTo>
                    <a:pt x="10484" y="4603"/>
                  </a:lnTo>
                  <a:lnTo>
                    <a:pt x="10484" y="4603"/>
                  </a:lnTo>
                  <a:lnTo>
                    <a:pt x="10530" y="4772"/>
                  </a:lnTo>
                  <a:lnTo>
                    <a:pt x="10561" y="4926"/>
                  </a:lnTo>
                  <a:lnTo>
                    <a:pt x="10561" y="4926"/>
                  </a:lnTo>
                  <a:lnTo>
                    <a:pt x="10607" y="4910"/>
                  </a:lnTo>
                  <a:lnTo>
                    <a:pt x="10638" y="4864"/>
                  </a:lnTo>
                  <a:lnTo>
                    <a:pt x="10715" y="4787"/>
                  </a:lnTo>
                  <a:lnTo>
                    <a:pt x="10807" y="4634"/>
                  </a:lnTo>
                  <a:lnTo>
                    <a:pt x="10807" y="4634"/>
                  </a:lnTo>
                  <a:lnTo>
                    <a:pt x="10976" y="4649"/>
                  </a:lnTo>
                  <a:lnTo>
                    <a:pt x="10976" y="4649"/>
                  </a:lnTo>
                  <a:lnTo>
                    <a:pt x="11023" y="4618"/>
                  </a:lnTo>
                  <a:lnTo>
                    <a:pt x="11038" y="4603"/>
                  </a:lnTo>
                  <a:lnTo>
                    <a:pt x="11099" y="4603"/>
                  </a:lnTo>
                  <a:lnTo>
                    <a:pt x="11177" y="4634"/>
                  </a:lnTo>
                  <a:lnTo>
                    <a:pt x="11238" y="4649"/>
                  </a:lnTo>
                  <a:lnTo>
                    <a:pt x="11346" y="4756"/>
                  </a:lnTo>
                  <a:lnTo>
                    <a:pt x="11408" y="4818"/>
                  </a:lnTo>
                  <a:lnTo>
                    <a:pt x="11469" y="4864"/>
                  </a:lnTo>
                  <a:lnTo>
                    <a:pt x="11469" y="4864"/>
                  </a:lnTo>
                  <a:lnTo>
                    <a:pt x="11469" y="4834"/>
                  </a:lnTo>
                  <a:lnTo>
                    <a:pt x="11454" y="4787"/>
                  </a:lnTo>
                  <a:lnTo>
                    <a:pt x="11361" y="4649"/>
                  </a:lnTo>
                  <a:lnTo>
                    <a:pt x="11361" y="4649"/>
                  </a:lnTo>
                  <a:lnTo>
                    <a:pt x="11130" y="4433"/>
                  </a:lnTo>
                  <a:lnTo>
                    <a:pt x="10899" y="4249"/>
                  </a:lnTo>
                  <a:lnTo>
                    <a:pt x="10776" y="4171"/>
                  </a:lnTo>
                  <a:lnTo>
                    <a:pt x="10653" y="4110"/>
                  </a:lnTo>
                  <a:lnTo>
                    <a:pt x="10530" y="4049"/>
                  </a:lnTo>
                  <a:lnTo>
                    <a:pt x="10422" y="4002"/>
                  </a:lnTo>
                  <a:lnTo>
                    <a:pt x="10284" y="3941"/>
                  </a:lnTo>
                  <a:lnTo>
                    <a:pt x="10145" y="3910"/>
                  </a:lnTo>
                  <a:lnTo>
                    <a:pt x="10007" y="3879"/>
                  </a:lnTo>
                  <a:lnTo>
                    <a:pt x="9883" y="3879"/>
                  </a:lnTo>
                  <a:lnTo>
                    <a:pt x="9745" y="3879"/>
                  </a:lnTo>
                  <a:lnTo>
                    <a:pt x="9575" y="3894"/>
                  </a:lnTo>
                  <a:lnTo>
                    <a:pt x="9452" y="3941"/>
                  </a:lnTo>
                  <a:lnTo>
                    <a:pt x="9283" y="3987"/>
                  </a:lnTo>
                  <a:lnTo>
                    <a:pt x="9283" y="3987"/>
                  </a:lnTo>
                  <a:lnTo>
                    <a:pt x="9037" y="4110"/>
                  </a:lnTo>
                  <a:lnTo>
                    <a:pt x="8913" y="4187"/>
                  </a:lnTo>
                  <a:lnTo>
                    <a:pt x="8790" y="4279"/>
                  </a:lnTo>
                  <a:lnTo>
                    <a:pt x="8667" y="4372"/>
                  </a:lnTo>
                  <a:lnTo>
                    <a:pt x="8575" y="4464"/>
                  </a:lnTo>
                  <a:lnTo>
                    <a:pt x="8513" y="4541"/>
                  </a:lnTo>
                  <a:lnTo>
                    <a:pt x="8482" y="4587"/>
                  </a:lnTo>
                  <a:lnTo>
                    <a:pt x="8467" y="4649"/>
                  </a:lnTo>
                  <a:lnTo>
                    <a:pt x="8467" y="4695"/>
                  </a:lnTo>
                  <a:lnTo>
                    <a:pt x="8467" y="4695"/>
                  </a:lnTo>
                  <a:lnTo>
                    <a:pt x="8529" y="4756"/>
                  </a:lnTo>
                  <a:lnTo>
                    <a:pt x="8529" y="4756"/>
                  </a:lnTo>
                  <a:lnTo>
                    <a:pt x="8621" y="4741"/>
                  </a:lnTo>
                  <a:lnTo>
                    <a:pt x="8744" y="4695"/>
                  </a:lnTo>
                  <a:lnTo>
                    <a:pt x="8898" y="4649"/>
                  </a:lnTo>
                  <a:lnTo>
                    <a:pt x="9021" y="4587"/>
                  </a:lnTo>
                  <a:lnTo>
                    <a:pt x="9160" y="4556"/>
                  </a:lnTo>
                  <a:lnTo>
                    <a:pt x="9221" y="4556"/>
                  </a:lnTo>
                  <a:lnTo>
                    <a:pt x="9252" y="4572"/>
                  </a:lnTo>
                  <a:lnTo>
                    <a:pt x="9314" y="4603"/>
                  </a:lnTo>
                  <a:lnTo>
                    <a:pt x="9329" y="4649"/>
                  </a:lnTo>
                  <a:lnTo>
                    <a:pt x="9360" y="4680"/>
                  </a:lnTo>
                  <a:lnTo>
                    <a:pt x="9360" y="4756"/>
                  </a:lnTo>
                  <a:lnTo>
                    <a:pt x="9360" y="4756"/>
                  </a:lnTo>
                  <a:lnTo>
                    <a:pt x="9237" y="4926"/>
                  </a:lnTo>
                  <a:lnTo>
                    <a:pt x="9114" y="5080"/>
                  </a:lnTo>
                  <a:lnTo>
                    <a:pt x="8975" y="5188"/>
                  </a:lnTo>
                  <a:lnTo>
                    <a:pt x="8805" y="5326"/>
                  </a:lnTo>
                  <a:lnTo>
                    <a:pt x="8805" y="5326"/>
                  </a:lnTo>
                  <a:lnTo>
                    <a:pt x="8852" y="5372"/>
                  </a:lnTo>
                  <a:lnTo>
                    <a:pt x="8913" y="5403"/>
                  </a:lnTo>
                  <a:lnTo>
                    <a:pt x="8975" y="5434"/>
                  </a:lnTo>
                  <a:lnTo>
                    <a:pt x="9052" y="5511"/>
                  </a:lnTo>
                  <a:lnTo>
                    <a:pt x="9052" y="5511"/>
                  </a:lnTo>
                  <a:lnTo>
                    <a:pt x="9098" y="5680"/>
                  </a:lnTo>
                  <a:lnTo>
                    <a:pt x="9114" y="5819"/>
                  </a:lnTo>
                  <a:lnTo>
                    <a:pt x="9098" y="5942"/>
                  </a:lnTo>
                  <a:lnTo>
                    <a:pt x="9052" y="6034"/>
                  </a:lnTo>
                  <a:lnTo>
                    <a:pt x="8990" y="6142"/>
                  </a:lnTo>
                  <a:lnTo>
                    <a:pt x="8913" y="6219"/>
                  </a:lnTo>
                  <a:lnTo>
                    <a:pt x="8790" y="6311"/>
                  </a:lnTo>
                  <a:lnTo>
                    <a:pt x="8683" y="6404"/>
                  </a:lnTo>
                  <a:lnTo>
                    <a:pt x="8683" y="6404"/>
                  </a:lnTo>
                  <a:lnTo>
                    <a:pt x="8529" y="6404"/>
                  </a:lnTo>
                  <a:lnTo>
                    <a:pt x="8421" y="6373"/>
                  </a:lnTo>
                  <a:lnTo>
                    <a:pt x="8298" y="6342"/>
                  </a:lnTo>
                  <a:lnTo>
                    <a:pt x="8174" y="6265"/>
                  </a:lnTo>
                  <a:lnTo>
                    <a:pt x="8174" y="6265"/>
                  </a:lnTo>
                  <a:lnTo>
                    <a:pt x="8174" y="6204"/>
                  </a:lnTo>
                  <a:lnTo>
                    <a:pt x="8174" y="6204"/>
                  </a:lnTo>
                  <a:lnTo>
                    <a:pt x="8313" y="6204"/>
                  </a:lnTo>
                  <a:lnTo>
                    <a:pt x="8467" y="6204"/>
                  </a:lnTo>
                  <a:lnTo>
                    <a:pt x="8590" y="6204"/>
                  </a:lnTo>
                  <a:lnTo>
                    <a:pt x="8667" y="6188"/>
                  </a:lnTo>
                  <a:lnTo>
                    <a:pt x="8713" y="6158"/>
                  </a:lnTo>
                  <a:lnTo>
                    <a:pt x="8759" y="6142"/>
                  </a:lnTo>
                  <a:lnTo>
                    <a:pt x="8790" y="6096"/>
                  </a:lnTo>
                  <a:lnTo>
                    <a:pt x="8821" y="6050"/>
                  </a:lnTo>
                  <a:lnTo>
                    <a:pt x="8852" y="6004"/>
                  </a:lnTo>
                  <a:lnTo>
                    <a:pt x="8852" y="5942"/>
                  </a:lnTo>
                  <a:lnTo>
                    <a:pt x="8852" y="5865"/>
                  </a:lnTo>
                  <a:lnTo>
                    <a:pt x="8836" y="5788"/>
                  </a:lnTo>
                  <a:lnTo>
                    <a:pt x="8790" y="5696"/>
                  </a:lnTo>
                  <a:lnTo>
                    <a:pt x="8790" y="5696"/>
                  </a:lnTo>
                  <a:lnTo>
                    <a:pt x="8652" y="5603"/>
                  </a:lnTo>
                  <a:lnTo>
                    <a:pt x="8652" y="5603"/>
                  </a:lnTo>
                  <a:lnTo>
                    <a:pt x="8559" y="5588"/>
                  </a:lnTo>
                  <a:lnTo>
                    <a:pt x="8467" y="5603"/>
                  </a:lnTo>
                  <a:lnTo>
                    <a:pt x="8282" y="5634"/>
                  </a:lnTo>
                  <a:lnTo>
                    <a:pt x="8220" y="5650"/>
                  </a:lnTo>
                  <a:lnTo>
                    <a:pt x="8144" y="5650"/>
                  </a:lnTo>
                  <a:lnTo>
                    <a:pt x="8128" y="5634"/>
                  </a:lnTo>
                  <a:lnTo>
                    <a:pt x="8098" y="5619"/>
                  </a:lnTo>
                  <a:lnTo>
                    <a:pt x="8051" y="5573"/>
                  </a:lnTo>
                  <a:lnTo>
                    <a:pt x="8036" y="5511"/>
                  </a:lnTo>
                  <a:lnTo>
                    <a:pt x="8036" y="5511"/>
                  </a:lnTo>
                  <a:lnTo>
                    <a:pt x="8082" y="5419"/>
                  </a:lnTo>
                  <a:lnTo>
                    <a:pt x="8128" y="5311"/>
                  </a:lnTo>
                  <a:lnTo>
                    <a:pt x="8144" y="5249"/>
                  </a:lnTo>
                  <a:lnTo>
                    <a:pt x="8128" y="5188"/>
                  </a:lnTo>
                  <a:lnTo>
                    <a:pt x="8113" y="5172"/>
                  </a:lnTo>
                  <a:lnTo>
                    <a:pt x="8051" y="5141"/>
                  </a:lnTo>
                  <a:lnTo>
                    <a:pt x="8051" y="5141"/>
                  </a:lnTo>
                  <a:lnTo>
                    <a:pt x="7974" y="5203"/>
                  </a:lnTo>
                  <a:lnTo>
                    <a:pt x="7928" y="5295"/>
                  </a:lnTo>
                  <a:lnTo>
                    <a:pt x="7805" y="5465"/>
                  </a:lnTo>
                  <a:lnTo>
                    <a:pt x="7743" y="5557"/>
                  </a:lnTo>
                  <a:lnTo>
                    <a:pt x="7697" y="5650"/>
                  </a:lnTo>
                  <a:lnTo>
                    <a:pt x="7605" y="5711"/>
                  </a:lnTo>
                  <a:lnTo>
                    <a:pt x="7513" y="5788"/>
                  </a:lnTo>
                  <a:lnTo>
                    <a:pt x="7513" y="5788"/>
                  </a:lnTo>
                  <a:lnTo>
                    <a:pt x="7466" y="5942"/>
                  </a:lnTo>
                  <a:lnTo>
                    <a:pt x="7451" y="6065"/>
                  </a:lnTo>
                  <a:lnTo>
                    <a:pt x="7451" y="6188"/>
                  </a:lnTo>
                  <a:lnTo>
                    <a:pt x="7482" y="6296"/>
                  </a:lnTo>
                  <a:lnTo>
                    <a:pt x="7543" y="6404"/>
                  </a:lnTo>
                  <a:lnTo>
                    <a:pt x="7620" y="6481"/>
                  </a:lnTo>
                  <a:lnTo>
                    <a:pt x="7697" y="6589"/>
                  </a:lnTo>
                  <a:lnTo>
                    <a:pt x="7820" y="6666"/>
                  </a:lnTo>
                  <a:lnTo>
                    <a:pt x="7928" y="6727"/>
                  </a:lnTo>
                  <a:lnTo>
                    <a:pt x="8036" y="6804"/>
                  </a:lnTo>
                  <a:lnTo>
                    <a:pt x="8282" y="6927"/>
                  </a:lnTo>
                  <a:lnTo>
                    <a:pt x="8529" y="7035"/>
                  </a:lnTo>
                  <a:lnTo>
                    <a:pt x="8744" y="7143"/>
                  </a:lnTo>
                  <a:lnTo>
                    <a:pt x="8744" y="7143"/>
                  </a:lnTo>
                  <a:lnTo>
                    <a:pt x="8867" y="7251"/>
                  </a:lnTo>
                  <a:lnTo>
                    <a:pt x="8975" y="7374"/>
                  </a:lnTo>
                  <a:lnTo>
                    <a:pt x="9037" y="7497"/>
                  </a:lnTo>
                  <a:lnTo>
                    <a:pt x="9114" y="7620"/>
                  </a:lnTo>
                  <a:lnTo>
                    <a:pt x="9175" y="7759"/>
                  </a:lnTo>
                  <a:lnTo>
                    <a:pt x="9237" y="7882"/>
                  </a:lnTo>
                  <a:lnTo>
                    <a:pt x="9314" y="8190"/>
                  </a:lnTo>
                  <a:lnTo>
                    <a:pt x="9314" y="8190"/>
                  </a:lnTo>
                  <a:lnTo>
                    <a:pt x="9314" y="8605"/>
                  </a:lnTo>
                  <a:lnTo>
                    <a:pt x="9314" y="8605"/>
                  </a:lnTo>
                  <a:lnTo>
                    <a:pt x="9237" y="8805"/>
                  </a:lnTo>
                  <a:lnTo>
                    <a:pt x="9190" y="8975"/>
                  </a:lnTo>
                  <a:lnTo>
                    <a:pt x="9114" y="9144"/>
                  </a:lnTo>
                  <a:lnTo>
                    <a:pt x="9021" y="9298"/>
                  </a:lnTo>
                  <a:lnTo>
                    <a:pt x="8944" y="9452"/>
                  </a:lnTo>
                  <a:lnTo>
                    <a:pt x="8821" y="9606"/>
                  </a:lnTo>
                  <a:lnTo>
                    <a:pt x="8713" y="9760"/>
                  </a:lnTo>
                  <a:lnTo>
                    <a:pt x="8575" y="9914"/>
                  </a:lnTo>
                  <a:lnTo>
                    <a:pt x="8575" y="9914"/>
                  </a:lnTo>
                  <a:lnTo>
                    <a:pt x="8251" y="10160"/>
                  </a:lnTo>
                  <a:lnTo>
                    <a:pt x="8082" y="10314"/>
                  </a:lnTo>
                  <a:lnTo>
                    <a:pt x="7913" y="10422"/>
                  </a:lnTo>
                  <a:lnTo>
                    <a:pt x="7697" y="10545"/>
                  </a:lnTo>
                  <a:lnTo>
                    <a:pt x="7513" y="10638"/>
                  </a:lnTo>
                  <a:lnTo>
                    <a:pt x="7328" y="10699"/>
                  </a:lnTo>
                  <a:lnTo>
                    <a:pt x="7220" y="10730"/>
                  </a:lnTo>
                  <a:lnTo>
                    <a:pt x="7128" y="10761"/>
                  </a:lnTo>
                  <a:lnTo>
                    <a:pt x="7128" y="10761"/>
                  </a:lnTo>
                  <a:lnTo>
                    <a:pt x="7097" y="10776"/>
                  </a:lnTo>
                  <a:lnTo>
                    <a:pt x="7035" y="10792"/>
                  </a:lnTo>
                  <a:lnTo>
                    <a:pt x="6573" y="10838"/>
                  </a:lnTo>
                  <a:lnTo>
                    <a:pt x="6573" y="10838"/>
                  </a:lnTo>
                  <a:lnTo>
                    <a:pt x="6389" y="10823"/>
                  </a:lnTo>
                  <a:lnTo>
                    <a:pt x="6188" y="10807"/>
                  </a:lnTo>
                  <a:lnTo>
                    <a:pt x="6034" y="10761"/>
                  </a:lnTo>
                  <a:lnTo>
                    <a:pt x="5865" y="10699"/>
                  </a:lnTo>
                  <a:lnTo>
                    <a:pt x="5711" y="10638"/>
                  </a:lnTo>
                  <a:lnTo>
                    <a:pt x="5557" y="10576"/>
                  </a:lnTo>
                  <a:lnTo>
                    <a:pt x="5388" y="10484"/>
                  </a:lnTo>
                  <a:lnTo>
                    <a:pt x="5219" y="10376"/>
                  </a:lnTo>
                  <a:lnTo>
                    <a:pt x="5219" y="10376"/>
                  </a:lnTo>
                  <a:lnTo>
                    <a:pt x="5065" y="10207"/>
                  </a:lnTo>
                  <a:lnTo>
                    <a:pt x="4880" y="10037"/>
                  </a:lnTo>
                  <a:lnTo>
                    <a:pt x="4695" y="9853"/>
                  </a:lnTo>
                  <a:lnTo>
                    <a:pt x="4541" y="9637"/>
                  </a:lnTo>
                  <a:lnTo>
                    <a:pt x="4372" y="9437"/>
                  </a:lnTo>
                  <a:lnTo>
                    <a:pt x="4233" y="9221"/>
                  </a:lnTo>
                  <a:lnTo>
                    <a:pt x="4095" y="9006"/>
                  </a:lnTo>
                  <a:lnTo>
                    <a:pt x="3987" y="8790"/>
                  </a:lnTo>
                  <a:lnTo>
                    <a:pt x="3910" y="8559"/>
                  </a:lnTo>
                  <a:lnTo>
                    <a:pt x="3833" y="8313"/>
                  </a:lnTo>
                  <a:lnTo>
                    <a:pt x="3817" y="8205"/>
                  </a:lnTo>
                  <a:lnTo>
                    <a:pt x="3817" y="8098"/>
                  </a:lnTo>
                  <a:lnTo>
                    <a:pt x="3802" y="7974"/>
                  </a:lnTo>
                  <a:lnTo>
                    <a:pt x="3817" y="7851"/>
                  </a:lnTo>
                  <a:lnTo>
                    <a:pt x="3833" y="7743"/>
                  </a:lnTo>
                  <a:lnTo>
                    <a:pt x="3848" y="7620"/>
                  </a:lnTo>
                  <a:lnTo>
                    <a:pt x="3894" y="7513"/>
                  </a:lnTo>
                  <a:lnTo>
                    <a:pt x="3925" y="7374"/>
                  </a:lnTo>
                  <a:lnTo>
                    <a:pt x="4002" y="7251"/>
                  </a:lnTo>
                  <a:lnTo>
                    <a:pt x="4064" y="7143"/>
                  </a:lnTo>
                  <a:lnTo>
                    <a:pt x="4125" y="7020"/>
                  </a:lnTo>
                  <a:lnTo>
                    <a:pt x="4233" y="6912"/>
                  </a:lnTo>
                  <a:lnTo>
                    <a:pt x="4233" y="6912"/>
                  </a:lnTo>
                  <a:lnTo>
                    <a:pt x="4372" y="6804"/>
                  </a:lnTo>
                  <a:lnTo>
                    <a:pt x="4526" y="6696"/>
                  </a:lnTo>
                  <a:lnTo>
                    <a:pt x="4649" y="6619"/>
                  </a:lnTo>
                  <a:lnTo>
                    <a:pt x="4772" y="6573"/>
                  </a:lnTo>
                  <a:lnTo>
                    <a:pt x="4910" y="6512"/>
                  </a:lnTo>
                  <a:lnTo>
                    <a:pt x="5065" y="6481"/>
                  </a:lnTo>
                  <a:lnTo>
                    <a:pt x="5219" y="6465"/>
                  </a:lnTo>
                  <a:lnTo>
                    <a:pt x="5419" y="6465"/>
                  </a:lnTo>
                  <a:lnTo>
                    <a:pt x="5419" y="6465"/>
                  </a:lnTo>
                  <a:lnTo>
                    <a:pt x="5434" y="6465"/>
                  </a:lnTo>
                  <a:lnTo>
                    <a:pt x="5480" y="6465"/>
                  </a:lnTo>
                  <a:lnTo>
                    <a:pt x="5757" y="6558"/>
                  </a:lnTo>
                  <a:lnTo>
                    <a:pt x="5757" y="6558"/>
                  </a:lnTo>
                  <a:lnTo>
                    <a:pt x="5957" y="6696"/>
                  </a:lnTo>
                  <a:lnTo>
                    <a:pt x="6111" y="6804"/>
                  </a:lnTo>
                  <a:lnTo>
                    <a:pt x="6173" y="6881"/>
                  </a:lnTo>
                  <a:lnTo>
                    <a:pt x="6219" y="6943"/>
                  </a:lnTo>
                  <a:lnTo>
                    <a:pt x="6265" y="7004"/>
                  </a:lnTo>
                  <a:lnTo>
                    <a:pt x="6296" y="7081"/>
                  </a:lnTo>
                  <a:lnTo>
                    <a:pt x="6342" y="7158"/>
                  </a:lnTo>
                  <a:lnTo>
                    <a:pt x="6358" y="7235"/>
                  </a:lnTo>
                  <a:lnTo>
                    <a:pt x="6389" y="7420"/>
                  </a:lnTo>
                  <a:lnTo>
                    <a:pt x="6404" y="7620"/>
                  </a:lnTo>
                  <a:lnTo>
                    <a:pt x="6389" y="7851"/>
                  </a:lnTo>
                  <a:lnTo>
                    <a:pt x="6389" y="7851"/>
                  </a:lnTo>
                  <a:lnTo>
                    <a:pt x="6265" y="8098"/>
                  </a:lnTo>
                  <a:lnTo>
                    <a:pt x="6188" y="8205"/>
                  </a:lnTo>
                  <a:lnTo>
                    <a:pt x="6142" y="8313"/>
                  </a:lnTo>
                  <a:lnTo>
                    <a:pt x="6065" y="8405"/>
                  </a:lnTo>
                  <a:lnTo>
                    <a:pt x="5973" y="8467"/>
                  </a:lnTo>
                  <a:lnTo>
                    <a:pt x="5865" y="8544"/>
                  </a:lnTo>
                  <a:lnTo>
                    <a:pt x="5726" y="8559"/>
                  </a:lnTo>
                  <a:lnTo>
                    <a:pt x="5726" y="8559"/>
                  </a:lnTo>
                  <a:lnTo>
                    <a:pt x="5696" y="8544"/>
                  </a:lnTo>
                  <a:lnTo>
                    <a:pt x="5650" y="8544"/>
                  </a:lnTo>
                  <a:lnTo>
                    <a:pt x="5603" y="8544"/>
                  </a:lnTo>
                  <a:lnTo>
                    <a:pt x="5542" y="8544"/>
                  </a:lnTo>
                  <a:lnTo>
                    <a:pt x="5449" y="8559"/>
                  </a:lnTo>
                  <a:lnTo>
                    <a:pt x="5311" y="8621"/>
                  </a:lnTo>
                  <a:lnTo>
                    <a:pt x="5234" y="8636"/>
                  </a:lnTo>
                  <a:lnTo>
                    <a:pt x="5172" y="8636"/>
                  </a:lnTo>
                  <a:lnTo>
                    <a:pt x="5172" y="8636"/>
                  </a:lnTo>
                  <a:lnTo>
                    <a:pt x="5280" y="8559"/>
                  </a:lnTo>
                  <a:lnTo>
                    <a:pt x="5372" y="8467"/>
                  </a:lnTo>
                  <a:lnTo>
                    <a:pt x="5419" y="8421"/>
                  </a:lnTo>
                  <a:lnTo>
                    <a:pt x="5465" y="8359"/>
                  </a:lnTo>
                  <a:lnTo>
                    <a:pt x="5495" y="8313"/>
                  </a:lnTo>
                  <a:lnTo>
                    <a:pt x="5526" y="8251"/>
                  </a:lnTo>
                  <a:lnTo>
                    <a:pt x="5526" y="8251"/>
                  </a:lnTo>
                  <a:lnTo>
                    <a:pt x="5449" y="8159"/>
                  </a:lnTo>
                  <a:lnTo>
                    <a:pt x="5419" y="8067"/>
                  </a:lnTo>
                  <a:lnTo>
                    <a:pt x="5434" y="7990"/>
                  </a:lnTo>
                  <a:lnTo>
                    <a:pt x="5465" y="7882"/>
                  </a:lnTo>
                  <a:lnTo>
                    <a:pt x="5511" y="7805"/>
                  </a:lnTo>
                  <a:lnTo>
                    <a:pt x="5573" y="7743"/>
                  </a:lnTo>
                  <a:lnTo>
                    <a:pt x="5634" y="7666"/>
                  </a:lnTo>
                  <a:lnTo>
                    <a:pt x="5726" y="7574"/>
                  </a:lnTo>
                  <a:lnTo>
                    <a:pt x="5726" y="7574"/>
                  </a:lnTo>
                  <a:lnTo>
                    <a:pt x="5757" y="7574"/>
                  </a:lnTo>
                  <a:lnTo>
                    <a:pt x="5757" y="7574"/>
                  </a:lnTo>
                  <a:lnTo>
                    <a:pt x="5726" y="7713"/>
                  </a:lnTo>
                  <a:lnTo>
                    <a:pt x="5696" y="7836"/>
                  </a:lnTo>
                  <a:lnTo>
                    <a:pt x="5696" y="7882"/>
                  </a:lnTo>
                  <a:lnTo>
                    <a:pt x="5711" y="7944"/>
                  </a:lnTo>
                  <a:lnTo>
                    <a:pt x="5757" y="8005"/>
                  </a:lnTo>
                  <a:lnTo>
                    <a:pt x="5819" y="8036"/>
                  </a:lnTo>
                  <a:lnTo>
                    <a:pt x="5819" y="8036"/>
                  </a:lnTo>
                  <a:lnTo>
                    <a:pt x="5804" y="8174"/>
                  </a:lnTo>
                  <a:lnTo>
                    <a:pt x="5757" y="8359"/>
                  </a:lnTo>
                  <a:lnTo>
                    <a:pt x="5757" y="8359"/>
                  </a:lnTo>
                  <a:lnTo>
                    <a:pt x="5819" y="8359"/>
                  </a:lnTo>
                  <a:lnTo>
                    <a:pt x="5865" y="8328"/>
                  </a:lnTo>
                  <a:lnTo>
                    <a:pt x="5911" y="8298"/>
                  </a:lnTo>
                  <a:lnTo>
                    <a:pt x="5957" y="8267"/>
                  </a:lnTo>
                  <a:lnTo>
                    <a:pt x="5988" y="8205"/>
                  </a:lnTo>
                  <a:lnTo>
                    <a:pt x="6019" y="8159"/>
                  </a:lnTo>
                  <a:lnTo>
                    <a:pt x="6065" y="8036"/>
                  </a:lnTo>
                  <a:lnTo>
                    <a:pt x="6096" y="7913"/>
                  </a:lnTo>
                  <a:lnTo>
                    <a:pt x="6127" y="7774"/>
                  </a:lnTo>
                  <a:lnTo>
                    <a:pt x="6142" y="7559"/>
                  </a:lnTo>
                  <a:lnTo>
                    <a:pt x="6142" y="7559"/>
                  </a:lnTo>
                  <a:lnTo>
                    <a:pt x="6096" y="7405"/>
                  </a:lnTo>
                  <a:lnTo>
                    <a:pt x="6050" y="7266"/>
                  </a:lnTo>
                  <a:lnTo>
                    <a:pt x="5973" y="7158"/>
                  </a:lnTo>
                  <a:lnTo>
                    <a:pt x="5880" y="7050"/>
                  </a:lnTo>
                  <a:lnTo>
                    <a:pt x="5788" y="6974"/>
                  </a:lnTo>
                  <a:lnTo>
                    <a:pt x="5650" y="6912"/>
                  </a:lnTo>
                  <a:lnTo>
                    <a:pt x="5542" y="6835"/>
                  </a:lnTo>
                  <a:lnTo>
                    <a:pt x="5372" y="6804"/>
                  </a:lnTo>
                  <a:lnTo>
                    <a:pt x="5372" y="6804"/>
                  </a:lnTo>
                  <a:lnTo>
                    <a:pt x="5172" y="6804"/>
                  </a:lnTo>
                  <a:lnTo>
                    <a:pt x="5172" y="6804"/>
                  </a:lnTo>
                  <a:lnTo>
                    <a:pt x="4972" y="6850"/>
                  </a:lnTo>
                  <a:lnTo>
                    <a:pt x="4772" y="6943"/>
                  </a:lnTo>
                  <a:lnTo>
                    <a:pt x="4603" y="7035"/>
                  </a:lnTo>
                  <a:lnTo>
                    <a:pt x="4541" y="7112"/>
                  </a:lnTo>
                  <a:lnTo>
                    <a:pt x="4449" y="7174"/>
                  </a:lnTo>
                  <a:lnTo>
                    <a:pt x="4341" y="7312"/>
                  </a:lnTo>
                  <a:lnTo>
                    <a:pt x="4233" y="7482"/>
                  </a:lnTo>
                  <a:lnTo>
                    <a:pt x="4156" y="7666"/>
                  </a:lnTo>
                  <a:lnTo>
                    <a:pt x="4095" y="7882"/>
                  </a:lnTo>
                  <a:lnTo>
                    <a:pt x="4095" y="7882"/>
                  </a:lnTo>
                  <a:lnTo>
                    <a:pt x="4079" y="7882"/>
                  </a:lnTo>
                  <a:lnTo>
                    <a:pt x="4079" y="7882"/>
                  </a:lnTo>
                  <a:lnTo>
                    <a:pt x="4079" y="8098"/>
                  </a:lnTo>
                  <a:lnTo>
                    <a:pt x="4079" y="8098"/>
                  </a:lnTo>
                  <a:lnTo>
                    <a:pt x="4095" y="8098"/>
                  </a:lnTo>
                  <a:lnTo>
                    <a:pt x="4095" y="8098"/>
                  </a:lnTo>
                  <a:lnTo>
                    <a:pt x="4125" y="8313"/>
                  </a:lnTo>
                  <a:lnTo>
                    <a:pt x="4202" y="8529"/>
                  </a:lnTo>
                  <a:lnTo>
                    <a:pt x="4279" y="8713"/>
                  </a:lnTo>
                  <a:lnTo>
                    <a:pt x="4372" y="8913"/>
                  </a:lnTo>
                  <a:lnTo>
                    <a:pt x="4479" y="9098"/>
                  </a:lnTo>
                  <a:lnTo>
                    <a:pt x="4618" y="9298"/>
                  </a:lnTo>
                  <a:lnTo>
                    <a:pt x="4772" y="9468"/>
                  </a:lnTo>
                  <a:lnTo>
                    <a:pt x="4910" y="9637"/>
                  </a:lnTo>
                  <a:lnTo>
                    <a:pt x="5095" y="9806"/>
                  </a:lnTo>
                  <a:lnTo>
                    <a:pt x="5265" y="9929"/>
                  </a:lnTo>
                  <a:lnTo>
                    <a:pt x="5434" y="10068"/>
                  </a:lnTo>
                  <a:lnTo>
                    <a:pt x="5634" y="10176"/>
                  </a:lnTo>
                  <a:lnTo>
                    <a:pt x="5834" y="10284"/>
                  </a:lnTo>
                  <a:lnTo>
                    <a:pt x="6034" y="10376"/>
                  </a:lnTo>
                  <a:lnTo>
                    <a:pt x="6219" y="10438"/>
                  </a:lnTo>
                  <a:lnTo>
                    <a:pt x="6419" y="10484"/>
                  </a:lnTo>
                  <a:lnTo>
                    <a:pt x="6419" y="10484"/>
                  </a:lnTo>
                  <a:lnTo>
                    <a:pt x="6435" y="10484"/>
                  </a:lnTo>
                  <a:lnTo>
                    <a:pt x="6481" y="10484"/>
                  </a:lnTo>
                  <a:lnTo>
                    <a:pt x="6589" y="10484"/>
                  </a:lnTo>
                  <a:lnTo>
                    <a:pt x="6681" y="10484"/>
                  </a:lnTo>
                  <a:lnTo>
                    <a:pt x="6712" y="10484"/>
                  </a:lnTo>
                  <a:lnTo>
                    <a:pt x="6727" y="10484"/>
                  </a:lnTo>
                  <a:lnTo>
                    <a:pt x="6727" y="10484"/>
                  </a:lnTo>
                  <a:lnTo>
                    <a:pt x="6989" y="10422"/>
                  </a:lnTo>
                  <a:lnTo>
                    <a:pt x="7251" y="10360"/>
                  </a:lnTo>
                  <a:lnTo>
                    <a:pt x="7497" y="10253"/>
                  </a:lnTo>
                  <a:lnTo>
                    <a:pt x="7728" y="10114"/>
                  </a:lnTo>
                  <a:lnTo>
                    <a:pt x="7959" y="9960"/>
                  </a:lnTo>
                  <a:lnTo>
                    <a:pt x="8190" y="9806"/>
                  </a:lnTo>
                  <a:lnTo>
                    <a:pt x="8374" y="9606"/>
                  </a:lnTo>
                  <a:lnTo>
                    <a:pt x="8544" y="9406"/>
                  </a:lnTo>
                  <a:lnTo>
                    <a:pt x="8621" y="9314"/>
                  </a:lnTo>
                  <a:lnTo>
                    <a:pt x="8698" y="9190"/>
                  </a:lnTo>
                  <a:lnTo>
                    <a:pt x="8744" y="9083"/>
                  </a:lnTo>
                  <a:lnTo>
                    <a:pt x="8790" y="8975"/>
                  </a:lnTo>
                  <a:lnTo>
                    <a:pt x="8836" y="8852"/>
                  </a:lnTo>
                  <a:lnTo>
                    <a:pt x="8867" y="8744"/>
                  </a:lnTo>
                  <a:lnTo>
                    <a:pt x="8898" y="8621"/>
                  </a:lnTo>
                  <a:lnTo>
                    <a:pt x="8913" y="8498"/>
                  </a:lnTo>
                  <a:lnTo>
                    <a:pt x="8913" y="8374"/>
                  </a:lnTo>
                  <a:lnTo>
                    <a:pt x="8898" y="8251"/>
                  </a:lnTo>
                  <a:lnTo>
                    <a:pt x="8867" y="8113"/>
                  </a:lnTo>
                  <a:lnTo>
                    <a:pt x="8836" y="8005"/>
                  </a:lnTo>
                  <a:lnTo>
                    <a:pt x="8790" y="7866"/>
                  </a:lnTo>
                  <a:lnTo>
                    <a:pt x="8729" y="7743"/>
                  </a:lnTo>
                  <a:lnTo>
                    <a:pt x="8667" y="7605"/>
                  </a:lnTo>
                  <a:lnTo>
                    <a:pt x="8575" y="7466"/>
                  </a:lnTo>
                  <a:lnTo>
                    <a:pt x="8575" y="7466"/>
                  </a:lnTo>
                  <a:lnTo>
                    <a:pt x="8467" y="7405"/>
                  </a:lnTo>
                  <a:lnTo>
                    <a:pt x="8359" y="7328"/>
                  </a:lnTo>
                  <a:lnTo>
                    <a:pt x="8144" y="7220"/>
                  </a:lnTo>
                  <a:lnTo>
                    <a:pt x="7928" y="7112"/>
                  </a:lnTo>
                  <a:lnTo>
                    <a:pt x="7697" y="6989"/>
                  </a:lnTo>
                  <a:lnTo>
                    <a:pt x="7605" y="6927"/>
                  </a:lnTo>
                  <a:lnTo>
                    <a:pt x="7513" y="6866"/>
                  </a:lnTo>
                  <a:lnTo>
                    <a:pt x="7435" y="6804"/>
                  </a:lnTo>
                  <a:lnTo>
                    <a:pt x="7359" y="6712"/>
                  </a:lnTo>
                  <a:lnTo>
                    <a:pt x="7266" y="6619"/>
                  </a:lnTo>
                  <a:lnTo>
                    <a:pt x="7204" y="6512"/>
                  </a:lnTo>
                  <a:lnTo>
                    <a:pt x="7158" y="6404"/>
                  </a:lnTo>
                  <a:lnTo>
                    <a:pt x="7112" y="6265"/>
                  </a:lnTo>
                  <a:lnTo>
                    <a:pt x="7112" y="6265"/>
                  </a:lnTo>
                  <a:lnTo>
                    <a:pt x="7112" y="6065"/>
                  </a:lnTo>
                  <a:lnTo>
                    <a:pt x="7143" y="5911"/>
                  </a:lnTo>
                  <a:lnTo>
                    <a:pt x="7174" y="5726"/>
                  </a:lnTo>
                  <a:lnTo>
                    <a:pt x="7266" y="5573"/>
                  </a:lnTo>
                  <a:lnTo>
                    <a:pt x="7266" y="5573"/>
                  </a:lnTo>
                  <a:lnTo>
                    <a:pt x="7235" y="5341"/>
                  </a:lnTo>
                  <a:lnTo>
                    <a:pt x="7235" y="5341"/>
                  </a:lnTo>
                  <a:lnTo>
                    <a:pt x="7251" y="5095"/>
                  </a:lnTo>
                  <a:lnTo>
                    <a:pt x="7251" y="5095"/>
                  </a:lnTo>
                  <a:lnTo>
                    <a:pt x="7297" y="4910"/>
                  </a:lnTo>
                  <a:lnTo>
                    <a:pt x="7343" y="4710"/>
                  </a:lnTo>
                  <a:lnTo>
                    <a:pt x="7374" y="4526"/>
                  </a:lnTo>
                  <a:lnTo>
                    <a:pt x="7389" y="4418"/>
                  </a:lnTo>
                  <a:lnTo>
                    <a:pt x="7374" y="4325"/>
                  </a:lnTo>
                  <a:lnTo>
                    <a:pt x="7374" y="4325"/>
                  </a:lnTo>
                  <a:lnTo>
                    <a:pt x="7297" y="4310"/>
                  </a:lnTo>
                  <a:lnTo>
                    <a:pt x="7297" y="4310"/>
                  </a:lnTo>
                  <a:lnTo>
                    <a:pt x="7281" y="4341"/>
                  </a:lnTo>
                  <a:lnTo>
                    <a:pt x="7266" y="4418"/>
                  </a:lnTo>
                  <a:lnTo>
                    <a:pt x="7220" y="4864"/>
                  </a:lnTo>
                  <a:lnTo>
                    <a:pt x="7220" y="4864"/>
                  </a:lnTo>
                  <a:lnTo>
                    <a:pt x="7097" y="4895"/>
                  </a:lnTo>
                  <a:lnTo>
                    <a:pt x="7097" y="4895"/>
                  </a:lnTo>
                  <a:lnTo>
                    <a:pt x="6974" y="4895"/>
                  </a:lnTo>
                  <a:lnTo>
                    <a:pt x="6974" y="4895"/>
                  </a:lnTo>
                  <a:lnTo>
                    <a:pt x="6927" y="4849"/>
                  </a:lnTo>
                  <a:lnTo>
                    <a:pt x="6896" y="4803"/>
                  </a:lnTo>
                  <a:lnTo>
                    <a:pt x="6835" y="4680"/>
                  </a:lnTo>
                  <a:lnTo>
                    <a:pt x="6789" y="4587"/>
                  </a:lnTo>
                  <a:lnTo>
                    <a:pt x="6743" y="4495"/>
                  </a:lnTo>
                  <a:lnTo>
                    <a:pt x="6727" y="4464"/>
                  </a:lnTo>
                  <a:lnTo>
                    <a:pt x="6696" y="4433"/>
                  </a:lnTo>
                  <a:lnTo>
                    <a:pt x="6666" y="4418"/>
                  </a:lnTo>
                  <a:lnTo>
                    <a:pt x="6635" y="4418"/>
                  </a:lnTo>
                  <a:lnTo>
                    <a:pt x="6589" y="4449"/>
                  </a:lnTo>
                  <a:lnTo>
                    <a:pt x="6527" y="4479"/>
                  </a:lnTo>
                  <a:lnTo>
                    <a:pt x="6389" y="4618"/>
                  </a:lnTo>
                  <a:lnTo>
                    <a:pt x="6389" y="4618"/>
                  </a:lnTo>
                  <a:lnTo>
                    <a:pt x="6342" y="4603"/>
                  </a:lnTo>
                  <a:lnTo>
                    <a:pt x="6296" y="4603"/>
                  </a:lnTo>
                  <a:lnTo>
                    <a:pt x="6250" y="4587"/>
                  </a:lnTo>
                  <a:lnTo>
                    <a:pt x="6250" y="4587"/>
                  </a:lnTo>
                  <a:lnTo>
                    <a:pt x="6250" y="4495"/>
                  </a:lnTo>
                  <a:lnTo>
                    <a:pt x="6265" y="4418"/>
                  </a:lnTo>
                  <a:lnTo>
                    <a:pt x="6296" y="4356"/>
                  </a:lnTo>
                  <a:lnTo>
                    <a:pt x="6327" y="4310"/>
                  </a:lnTo>
                  <a:lnTo>
                    <a:pt x="6404" y="4202"/>
                  </a:lnTo>
                  <a:lnTo>
                    <a:pt x="6435" y="4125"/>
                  </a:lnTo>
                  <a:lnTo>
                    <a:pt x="6481" y="4064"/>
                  </a:lnTo>
                  <a:lnTo>
                    <a:pt x="6481" y="4064"/>
                  </a:lnTo>
                  <a:lnTo>
                    <a:pt x="6419" y="4095"/>
                  </a:lnTo>
                  <a:lnTo>
                    <a:pt x="6389" y="4110"/>
                  </a:lnTo>
                  <a:lnTo>
                    <a:pt x="6296" y="4156"/>
                  </a:lnTo>
                  <a:lnTo>
                    <a:pt x="6188" y="4218"/>
                  </a:lnTo>
                  <a:lnTo>
                    <a:pt x="6080" y="4295"/>
                  </a:lnTo>
                  <a:lnTo>
                    <a:pt x="6080" y="4295"/>
                  </a:lnTo>
                  <a:lnTo>
                    <a:pt x="5942" y="4295"/>
                  </a:lnTo>
                  <a:lnTo>
                    <a:pt x="5911" y="4295"/>
                  </a:lnTo>
                  <a:lnTo>
                    <a:pt x="5911" y="4310"/>
                  </a:lnTo>
                  <a:lnTo>
                    <a:pt x="5911" y="4310"/>
                  </a:lnTo>
                  <a:lnTo>
                    <a:pt x="5865" y="4295"/>
                  </a:lnTo>
                  <a:lnTo>
                    <a:pt x="5819" y="4279"/>
                  </a:lnTo>
                  <a:lnTo>
                    <a:pt x="5757" y="4233"/>
                  </a:lnTo>
                  <a:lnTo>
                    <a:pt x="5726" y="4202"/>
                  </a:lnTo>
                  <a:lnTo>
                    <a:pt x="5680" y="4141"/>
                  </a:lnTo>
                  <a:lnTo>
                    <a:pt x="5634" y="4110"/>
                  </a:lnTo>
                  <a:lnTo>
                    <a:pt x="5603" y="3987"/>
                  </a:lnTo>
                  <a:lnTo>
                    <a:pt x="5588" y="3910"/>
                  </a:lnTo>
                  <a:lnTo>
                    <a:pt x="5588" y="3864"/>
                  </a:lnTo>
                  <a:lnTo>
                    <a:pt x="5588" y="3786"/>
                  </a:lnTo>
                  <a:lnTo>
                    <a:pt x="5603" y="3725"/>
                  </a:lnTo>
                  <a:lnTo>
                    <a:pt x="5634" y="3664"/>
                  </a:lnTo>
                  <a:lnTo>
                    <a:pt x="5634" y="3617"/>
                  </a:lnTo>
                  <a:lnTo>
                    <a:pt x="5696" y="3586"/>
                  </a:lnTo>
                  <a:lnTo>
                    <a:pt x="5757" y="3571"/>
                  </a:lnTo>
                  <a:lnTo>
                    <a:pt x="5757" y="3571"/>
                  </a:lnTo>
                  <a:lnTo>
                    <a:pt x="5757" y="3679"/>
                  </a:lnTo>
                  <a:lnTo>
                    <a:pt x="5757" y="3740"/>
                  </a:lnTo>
                  <a:lnTo>
                    <a:pt x="5773" y="3786"/>
                  </a:lnTo>
                  <a:lnTo>
                    <a:pt x="5804" y="3817"/>
                  </a:lnTo>
                  <a:lnTo>
                    <a:pt x="5834" y="3864"/>
                  </a:lnTo>
                  <a:lnTo>
                    <a:pt x="5880" y="3879"/>
                  </a:lnTo>
                  <a:lnTo>
                    <a:pt x="5942" y="3910"/>
                  </a:lnTo>
                  <a:lnTo>
                    <a:pt x="5942" y="3910"/>
                  </a:lnTo>
                  <a:lnTo>
                    <a:pt x="5942" y="3756"/>
                  </a:lnTo>
                  <a:lnTo>
                    <a:pt x="5942" y="3756"/>
                  </a:lnTo>
                  <a:lnTo>
                    <a:pt x="6050" y="3694"/>
                  </a:lnTo>
                  <a:lnTo>
                    <a:pt x="6050" y="3694"/>
                  </a:lnTo>
                  <a:lnTo>
                    <a:pt x="5988" y="3556"/>
                  </a:lnTo>
                  <a:lnTo>
                    <a:pt x="5973" y="3494"/>
                  </a:lnTo>
                  <a:lnTo>
                    <a:pt x="5973" y="3433"/>
                  </a:lnTo>
                  <a:lnTo>
                    <a:pt x="5988" y="3371"/>
                  </a:lnTo>
                  <a:lnTo>
                    <a:pt x="6019" y="3340"/>
                  </a:lnTo>
                  <a:lnTo>
                    <a:pt x="6065" y="3263"/>
                  </a:lnTo>
                  <a:lnTo>
                    <a:pt x="6127" y="3201"/>
                  </a:lnTo>
                  <a:lnTo>
                    <a:pt x="6127" y="3201"/>
                  </a:lnTo>
                  <a:lnTo>
                    <a:pt x="6219" y="3186"/>
                  </a:lnTo>
                  <a:lnTo>
                    <a:pt x="6265" y="3201"/>
                  </a:lnTo>
                  <a:lnTo>
                    <a:pt x="6296" y="3217"/>
                  </a:lnTo>
                  <a:lnTo>
                    <a:pt x="6342" y="3263"/>
                  </a:lnTo>
                  <a:lnTo>
                    <a:pt x="6404" y="3340"/>
                  </a:lnTo>
                  <a:lnTo>
                    <a:pt x="6404" y="3340"/>
                  </a:lnTo>
                  <a:lnTo>
                    <a:pt x="6404" y="3232"/>
                  </a:lnTo>
                  <a:lnTo>
                    <a:pt x="6404" y="3232"/>
                  </a:lnTo>
                  <a:lnTo>
                    <a:pt x="6404" y="3171"/>
                  </a:lnTo>
                  <a:lnTo>
                    <a:pt x="6389" y="3125"/>
                  </a:lnTo>
                  <a:lnTo>
                    <a:pt x="6389" y="3079"/>
                  </a:lnTo>
                  <a:lnTo>
                    <a:pt x="6389" y="3032"/>
                  </a:lnTo>
                  <a:lnTo>
                    <a:pt x="6389" y="3032"/>
                  </a:lnTo>
                  <a:lnTo>
                    <a:pt x="6512" y="2955"/>
                  </a:lnTo>
                  <a:lnTo>
                    <a:pt x="6512" y="2955"/>
                  </a:lnTo>
                  <a:lnTo>
                    <a:pt x="6496" y="2909"/>
                  </a:lnTo>
                  <a:lnTo>
                    <a:pt x="6450" y="2847"/>
                  </a:lnTo>
                  <a:lnTo>
                    <a:pt x="6404" y="2817"/>
                  </a:lnTo>
                  <a:lnTo>
                    <a:pt x="6389" y="2786"/>
                  </a:lnTo>
                  <a:lnTo>
                    <a:pt x="6281" y="2709"/>
                  </a:lnTo>
                  <a:lnTo>
                    <a:pt x="6188" y="2663"/>
                  </a:lnTo>
                  <a:lnTo>
                    <a:pt x="6188" y="2663"/>
                  </a:lnTo>
                  <a:lnTo>
                    <a:pt x="6311" y="2601"/>
                  </a:lnTo>
                  <a:lnTo>
                    <a:pt x="6311" y="2601"/>
                  </a:lnTo>
                  <a:lnTo>
                    <a:pt x="6450" y="2601"/>
                  </a:lnTo>
                  <a:lnTo>
                    <a:pt x="6450" y="2601"/>
                  </a:lnTo>
                  <a:lnTo>
                    <a:pt x="6496" y="2601"/>
                  </a:lnTo>
                  <a:lnTo>
                    <a:pt x="6512" y="2616"/>
                  </a:lnTo>
                  <a:lnTo>
                    <a:pt x="6558" y="2616"/>
                  </a:lnTo>
                  <a:lnTo>
                    <a:pt x="6604" y="2601"/>
                  </a:lnTo>
                  <a:lnTo>
                    <a:pt x="6604" y="2601"/>
                  </a:lnTo>
                  <a:lnTo>
                    <a:pt x="6604" y="2524"/>
                  </a:lnTo>
                  <a:lnTo>
                    <a:pt x="6619" y="2478"/>
                  </a:lnTo>
                  <a:lnTo>
                    <a:pt x="6635" y="2432"/>
                  </a:lnTo>
                  <a:lnTo>
                    <a:pt x="6635" y="2432"/>
                  </a:lnTo>
                  <a:lnTo>
                    <a:pt x="6558" y="2447"/>
                  </a:lnTo>
                  <a:lnTo>
                    <a:pt x="6558" y="2447"/>
                  </a:lnTo>
                  <a:lnTo>
                    <a:pt x="6389" y="2432"/>
                  </a:lnTo>
                  <a:lnTo>
                    <a:pt x="6389" y="2432"/>
                  </a:lnTo>
                  <a:lnTo>
                    <a:pt x="6435" y="2370"/>
                  </a:lnTo>
                  <a:lnTo>
                    <a:pt x="6496" y="2340"/>
                  </a:lnTo>
                  <a:lnTo>
                    <a:pt x="6635" y="2278"/>
                  </a:lnTo>
                  <a:lnTo>
                    <a:pt x="6758" y="2232"/>
                  </a:lnTo>
                  <a:lnTo>
                    <a:pt x="6912" y="2201"/>
                  </a:lnTo>
                  <a:lnTo>
                    <a:pt x="6912" y="2201"/>
                  </a:lnTo>
                  <a:lnTo>
                    <a:pt x="7050" y="2201"/>
                  </a:lnTo>
                  <a:lnTo>
                    <a:pt x="7050" y="2201"/>
                  </a:lnTo>
                  <a:lnTo>
                    <a:pt x="7189" y="2278"/>
                  </a:lnTo>
                  <a:lnTo>
                    <a:pt x="7251" y="2309"/>
                  </a:lnTo>
                  <a:lnTo>
                    <a:pt x="7281" y="2324"/>
                  </a:lnTo>
                  <a:lnTo>
                    <a:pt x="7328" y="2370"/>
                  </a:lnTo>
                  <a:lnTo>
                    <a:pt x="7343" y="2432"/>
                  </a:lnTo>
                  <a:lnTo>
                    <a:pt x="7389" y="2586"/>
                  </a:lnTo>
                  <a:lnTo>
                    <a:pt x="7389" y="2586"/>
                  </a:lnTo>
                  <a:lnTo>
                    <a:pt x="7266" y="2694"/>
                  </a:lnTo>
                  <a:lnTo>
                    <a:pt x="7128" y="2832"/>
                  </a:lnTo>
                  <a:lnTo>
                    <a:pt x="6804" y="3109"/>
                  </a:lnTo>
                  <a:lnTo>
                    <a:pt x="6804" y="3109"/>
                  </a:lnTo>
                  <a:lnTo>
                    <a:pt x="6589" y="3756"/>
                  </a:lnTo>
                  <a:lnTo>
                    <a:pt x="6589" y="3756"/>
                  </a:lnTo>
                  <a:lnTo>
                    <a:pt x="6727" y="3756"/>
                  </a:lnTo>
                  <a:lnTo>
                    <a:pt x="6727" y="3756"/>
                  </a:lnTo>
                  <a:lnTo>
                    <a:pt x="6912" y="3540"/>
                  </a:lnTo>
                  <a:lnTo>
                    <a:pt x="7097" y="3325"/>
                  </a:lnTo>
                  <a:lnTo>
                    <a:pt x="7189" y="3217"/>
                  </a:lnTo>
                  <a:lnTo>
                    <a:pt x="7312" y="3125"/>
                  </a:lnTo>
                  <a:lnTo>
                    <a:pt x="7435" y="3063"/>
                  </a:lnTo>
                  <a:lnTo>
                    <a:pt x="7574" y="3032"/>
                  </a:lnTo>
                  <a:lnTo>
                    <a:pt x="7574" y="3032"/>
                  </a:lnTo>
                  <a:lnTo>
                    <a:pt x="7789" y="3017"/>
                  </a:lnTo>
                  <a:lnTo>
                    <a:pt x="7789" y="3017"/>
                  </a:lnTo>
                  <a:lnTo>
                    <a:pt x="7974" y="3063"/>
                  </a:lnTo>
                  <a:lnTo>
                    <a:pt x="7974" y="3063"/>
                  </a:lnTo>
                  <a:lnTo>
                    <a:pt x="8020" y="3201"/>
                  </a:lnTo>
                  <a:lnTo>
                    <a:pt x="8020" y="3356"/>
                  </a:lnTo>
                  <a:lnTo>
                    <a:pt x="8020" y="3525"/>
                  </a:lnTo>
                  <a:lnTo>
                    <a:pt x="7990" y="3664"/>
                  </a:lnTo>
                  <a:lnTo>
                    <a:pt x="7990" y="3664"/>
                  </a:lnTo>
                  <a:lnTo>
                    <a:pt x="8174" y="3540"/>
                  </a:lnTo>
                  <a:lnTo>
                    <a:pt x="8359" y="3386"/>
                  </a:lnTo>
                  <a:lnTo>
                    <a:pt x="8559" y="3263"/>
                  </a:lnTo>
                  <a:lnTo>
                    <a:pt x="8759" y="3140"/>
                  </a:lnTo>
                  <a:lnTo>
                    <a:pt x="8975" y="3048"/>
                  </a:lnTo>
                  <a:lnTo>
                    <a:pt x="9206" y="2971"/>
                  </a:lnTo>
                  <a:lnTo>
                    <a:pt x="9437" y="2925"/>
                  </a:lnTo>
                  <a:lnTo>
                    <a:pt x="9545" y="2909"/>
                  </a:lnTo>
                  <a:lnTo>
                    <a:pt x="9668" y="2909"/>
                  </a:lnTo>
                  <a:lnTo>
                    <a:pt x="9668" y="2909"/>
                  </a:lnTo>
                  <a:close/>
                  <a:moveTo>
                    <a:pt x="7482" y="20814"/>
                  </a:moveTo>
                  <a:lnTo>
                    <a:pt x="7482" y="20814"/>
                  </a:lnTo>
                  <a:lnTo>
                    <a:pt x="7374" y="20783"/>
                  </a:lnTo>
                  <a:lnTo>
                    <a:pt x="7112" y="20676"/>
                  </a:lnTo>
                  <a:lnTo>
                    <a:pt x="6696" y="20506"/>
                  </a:lnTo>
                  <a:lnTo>
                    <a:pt x="6142" y="20229"/>
                  </a:lnTo>
                  <a:lnTo>
                    <a:pt x="6142" y="20229"/>
                  </a:lnTo>
                  <a:lnTo>
                    <a:pt x="5680" y="19937"/>
                  </a:lnTo>
                  <a:lnTo>
                    <a:pt x="5234" y="19613"/>
                  </a:lnTo>
                  <a:lnTo>
                    <a:pt x="4803" y="19290"/>
                  </a:lnTo>
                  <a:lnTo>
                    <a:pt x="4372" y="18951"/>
                  </a:lnTo>
                  <a:lnTo>
                    <a:pt x="4372" y="18951"/>
                  </a:lnTo>
                  <a:lnTo>
                    <a:pt x="4018" y="18566"/>
                  </a:lnTo>
                  <a:lnTo>
                    <a:pt x="3479" y="17935"/>
                  </a:lnTo>
                  <a:lnTo>
                    <a:pt x="2925" y="17288"/>
                  </a:lnTo>
                  <a:lnTo>
                    <a:pt x="2694" y="16981"/>
                  </a:lnTo>
                  <a:lnTo>
                    <a:pt x="2494" y="16750"/>
                  </a:lnTo>
                  <a:lnTo>
                    <a:pt x="2494" y="16750"/>
                  </a:lnTo>
                  <a:lnTo>
                    <a:pt x="1970" y="15857"/>
                  </a:lnTo>
                  <a:lnTo>
                    <a:pt x="1970" y="15857"/>
                  </a:lnTo>
                  <a:lnTo>
                    <a:pt x="1724" y="15318"/>
                  </a:lnTo>
                  <a:lnTo>
                    <a:pt x="1493" y="14779"/>
                  </a:lnTo>
                  <a:lnTo>
                    <a:pt x="1292" y="14240"/>
                  </a:lnTo>
                  <a:lnTo>
                    <a:pt x="1123" y="13702"/>
                  </a:lnTo>
                  <a:lnTo>
                    <a:pt x="985" y="13132"/>
                  </a:lnTo>
                  <a:lnTo>
                    <a:pt x="861" y="12578"/>
                  </a:lnTo>
                  <a:lnTo>
                    <a:pt x="754" y="11993"/>
                  </a:lnTo>
                  <a:lnTo>
                    <a:pt x="677" y="11408"/>
                  </a:lnTo>
                  <a:lnTo>
                    <a:pt x="677" y="11408"/>
                  </a:lnTo>
                  <a:lnTo>
                    <a:pt x="692" y="11023"/>
                  </a:lnTo>
                  <a:lnTo>
                    <a:pt x="738" y="10222"/>
                  </a:lnTo>
                  <a:lnTo>
                    <a:pt x="785" y="9329"/>
                  </a:lnTo>
                  <a:lnTo>
                    <a:pt x="831" y="8944"/>
                  </a:lnTo>
                  <a:lnTo>
                    <a:pt x="861" y="8652"/>
                  </a:lnTo>
                  <a:lnTo>
                    <a:pt x="861" y="8652"/>
                  </a:lnTo>
                  <a:lnTo>
                    <a:pt x="1015" y="8067"/>
                  </a:lnTo>
                  <a:lnTo>
                    <a:pt x="1200" y="7497"/>
                  </a:lnTo>
                  <a:lnTo>
                    <a:pt x="1385" y="6927"/>
                  </a:lnTo>
                  <a:lnTo>
                    <a:pt x="1616" y="6373"/>
                  </a:lnTo>
                  <a:lnTo>
                    <a:pt x="1616" y="6373"/>
                  </a:lnTo>
                  <a:lnTo>
                    <a:pt x="2047" y="5495"/>
                  </a:lnTo>
                  <a:lnTo>
                    <a:pt x="2047" y="5495"/>
                  </a:lnTo>
                  <a:lnTo>
                    <a:pt x="2293" y="5126"/>
                  </a:lnTo>
                  <a:lnTo>
                    <a:pt x="2555" y="4741"/>
                  </a:lnTo>
                  <a:lnTo>
                    <a:pt x="2817" y="4387"/>
                  </a:lnTo>
                  <a:lnTo>
                    <a:pt x="3109" y="4018"/>
                  </a:lnTo>
                  <a:lnTo>
                    <a:pt x="3417" y="3664"/>
                  </a:lnTo>
                  <a:lnTo>
                    <a:pt x="3725" y="3340"/>
                  </a:lnTo>
                  <a:lnTo>
                    <a:pt x="4049" y="3032"/>
                  </a:lnTo>
                  <a:lnTo>
                    <a:pt x="4372" y="2724"/>
                  </a:lnTo>
                  <a:lnTo>
                    <a:pt x="4741" y="2432"/>
                  </a:lnTo>
                  <a:lnTo>
                    <a:pt x="5111" y="2155"/>
                  </a:lnTo>
                  <a:lnTo>
                    <a:pt x="5465" y="1924"/>
                  </a:lnTo>
                  <a:lnTo>
                    <a:pt x="5865" y="1693"/>
                  </a:lnTo>
                  <a:lnTo>
                    <a:pt x="6265" y="1493"/>
                  </a:lnTo>
                  <a:lnTo>
                    <a:pt x="6681" y="1292"/>
                  </a:lnTo>
                  <a:lnTo>
                    <a:pt x="7128" y="1154"/>
                  </a:lnTo>
                  <a:lnTo>
                    <a:pt x="7574" y="1000"/>
                  </a:lnTo>
                  <a:lnTo>
                    <a:pt x="7574" y="1000"/>
                  </a:lnTo>
                  <a:lnTo>
                    <a:pt x="7605" y="985"/>
                  </a:lnTo>
                  <a:lnTo>
                    <a:pt x="7666" y="969"/>
                  </a:lnTo>
                  <a:lnTo>
                    <a:pt x="7789" y="908"/>
                  </a:lnTo>
                  <a:lnTo>
                    <a:pt x="7944" y="861"/>
                  </a:lnTo>
                  <a:lnTo>
                    <a:pt x="8144" y="846"/>
                  </a:lnTo>
                  <a:lnTo>
                    <a:pt x="8467" y="800"/>
                  </a:lnTo>
                  <a:lnTo>
                    <a:pt x="8605" y="800"/>
                  </a:lnTo>
                  <a:lnTo>
                    <a:pt x="8698" y="800"/>
                  </a:lnTo>
                  <a:lnTo>
                    <a:pt x="8698" y="800"/>
                  </a:lnTo>
                  <a:lnTo>
                    <a:pt x="8713" y="908"/>
                  </a:lnTo>
                  <a:lnTo>
                    <a:pt x="8713" y="908"/>
                  </a:lnTo>
                  <a:lnTo>
                    <a:pt x="8575" y="1062"/>
                  </a:lnTo>
                  <a:lnTo>
                    <a:pt x="8575" y="1062"/>
                  </a:lnTo>
                  <a:lnTo>
                    <a:pt x="8452" y="1139"/>
                  </a:lnTo>
                  <a:lnTo>
                    <a:pt x="8267" y="1216"/>
                  </a:lnTo>
                  <a:lnTo>
                    <a:pt x="8113" y="1262"/>
                  </a:lnTo>
                  <a:lnTo>
                    <a:pt x="7928" y="1323"/>
                  </a:lnTo>
                  <a:lnTo>
                    <a:pt x="7574" y="1416"/>
                  </a:lnTo>
                  <a:lnTo>
                    <a:pt x="7220" y="1493"/>
                  </a:lnTo>
                  <a:lnTo>
                    <a:pt x="7220" y="1493"/>
                  </a:lnTo>
                  <a:lnTo>
                    <a:pt x="7174" y="1524"/>
                  </a:lnTo>
                  <a:lnTo>
                    <a:pt x="7081" y="1539"/>
                  </a:lnTo>
                  <a:lnTo>
                    <a:pt x="6989" y="1570"/>
                  </a:lnTo>
                  <a:lnTo>
                    <a:pt x="6927" y="1585"/>
                  </a:lnTo>
                  <a:lnTo>
                    <a:pt x="6927" y="1585"/>
                  </a:lnTo>
                  <a:lnTo>
                    <a:pt x="6496" y="1770"/>
                  </a:lnTo>
                  <a:lnTo>
                    <a:pt x="6080" y="1970"/>
                  </a:lnTo>
                  <a:lnTo>
                    <a:pt x="5650" y="2170"/>
                  </a:lnTo>
                  <a:lnTo>
                    <a:pt x="5249" y="2401"/>
                  </a:lnTo>
                  <a:lnTo>
                    <a:pt x="5249" y="2401"/>
                  </a:lnTo>
                  <a:lnTo>
                    <a:pt x="4202" y="3171"/>
                  </a:lnTo>
                  <a:lnTo>
                    <a:pt x="4202" y="3171"/>
                  </a:lnTo>
                  <a:lnTo>
                    <a:pt x="3602" y="3771"/>
                  </a:lnTo>
                  <a:lnTo>
                    <a:pt x="3602" y="3771"/>
                  </a:lnTo>
                  <a:lnTo>
                    <a:pt x="3356" y="4095"/>
                  </a:lnTo>
                  <a:lnTo>
                    <a:pt x="3125" y="4402"/>
                  </a:lnTo>
                  <a:lnTo>
                    <a:pt x="2909" y="4710"/>
                  </a:lnTo>
                  <a:lnTo>
                    <a:pt x="2709" y="5034"/>
                  </a:lnTo>
                  <a:lnTo>
                    <a:pt x="2494" y="5357"/>
                  </a:lnTo>
                  <a:lnTo>
                    <a:pt x="2309" y="5696"/>
                  </a:lnTo>
                  <a:lnTo>
                    <a:pt x="2139" y="6034"/>
                  </a:lnTo>
                  <a:lnTo>
                    <a:pt x="1955" y="6404"/>
                  </a:lnTo>
                  <a:lnTo>
                    <a:pt x="1955" y="6404"/>
                  </a:lnTo>
                  <a:lnTo>
                    <a:pt x="1801" y="6835"/>
                  </a:lnTo>
                  <a:lnTo>
                    <a:pt x="1662" y="7266"/>
                  </a:lnTo>
                  <a:lnTo>
                    <a:pt x="1524" y="7713"/>
                  </a:lnTo>
                  <a:lnTo>
                    <a:pt x="1431" y="8159"/>
                  </a:lnTo>
                  <a:lnTo>
                    <a:pt x="1339" y="8590"/>
                  </a:lnTo>
                  <a:lnTo>
                    <a:pt x="1262" y="9052"/>
                  </a:lnTo>
                  <a:lnTo>
                    <a:pt x="1200" y="9498"/>
                  </a:lnTo>
                  <a:lnTo>
                    <a:pt x="1170" y="9960"/>
                  </a:lnTo>
                  <a:lnTo>
                    <a:pt x="1170" y="9960"/>
                  </a:lnTo>
                  <a:lnTo>
                    <a:pt x="1154" y="10792"/>
                  </a:lnTo>
                  <a:lnTo>
                    <a:pt x="1139" y="11284"/>
                  </a:lnTo>
                  <a:lnTo>
                    <a:pt x="1154" y="11531"/>
                  </a:lnTo>
                  <a:lnTo>
                    <a:pt x="1154" y="11531"/>
                  </a:lnTo>
                  <a:lnTo>
                    <a:pt x="1231" y="12578"/>
                  </a:lnTo>
                  <a:lnTo>
                    <a:pt x="1231" y="12578"/>
                  </a:lnTo>
                  <a:lnTo>
                    <a:pt x="1339" y="13132"/>
                  </a:lnTo>
                  <a:lnTo>
                    <a:pt x="1477" y="13640"/>
                  </a:lnTo>
                  <a:lnTo>
                    <a:pt x="1616" y="14148"/>
                  </a:lnTo>
                  <a:lnTo>
                    <a:pt x="1770" y="14656"/>
                  </a:lnTo>
                  <a:lnTo>
                    <a:pt x="1955" y="15133"/>
                  </a:lnTo>
                  <a:lnTo>
                    <a:pt x="2170" y="15626"/>
                  </a:lnTo>
                  <a:lnTo>
                    <a:pt x="2401" y="16118"/>
                  </a:lnTo>
                  <a:lnTo>
                    <a:pt x="2663" y="16627"/>
                  </a:lnTo>
                  <a:lnTo>
                    <a:pt x="2663" y="16627"/>
                  </a:lnTo>
                  <a:lnTo>
                    <a:pt x="2740" y="16750"/>
                  </a:lnTo>
                  <a:lnTo>
                    <a:pt x="2832" y="16888"/>
                  </a:lnTo>
                  <a:lnTo>
                    <a:pt x="2940" y="17027"/>
                  </a:lnTo>
                  <a:lnTo>
                    <a:pt x="3063" y="17166"/>
                  </a:lnTo>
                  <a:lnTo>
                    <a:pt x="3325" y="17458"/>
                  </a:lnTo>
                  <a:lnTo>
                    <a:pt x="3633" y="17766"/>
                  </a:lnTo>
                  <a:lnTo>
                    <a:pt x="3987" y="18074"/>
                  </a:lnTo>
                  <a:lnTo>
                    <a:pt x="4341" y="18382"/>
                  </a:lnTo>
                  <a:lnTo>
                    <a:pt x="4726" y="18690"/>
                  </a:lnTo>
                  <a:lnTo>
                    <a:pt x="5111" y="18982"/>
                  </a:lnTo>
                  <a:lnTo>
                    <a:pt x="5511" y="19259"/>
                  </a:lnTo>
                  <a:lnTo>
                    <a:pt x="5896" y="19552"/>
                  </a:lnTo>
                  <a:lnTo>
                    <a:pt x="6635" y="20044"/>
                  </a:lnTo>
                  <a:lnTo>
                    <a:pt x="7220" y="20445"/>
                  </a:lnTo>
                  <a:lnTo>
                    <a:pt x="7666" y="20722"/>
                  </a:lnTo>
                  <a:lnTo>
                    <a:pt x="7666" y="20722"/>
                  </a:lnTo>
                  <a:lnTo>
                    <a:pt x="7820" y="20876"/>
                  </a:lnTo>
                  <a:lnTo>
                    <a:pt x="7851" y="20906"/>
                  </a:lnTo>
                  <a:lnTo>
                    <a:pt x="7851" y="20922"/>
                  </a:lnTo>
                  <a:lnTo>
                    <a:pt x="7836" y="20922"/>
                  </a:lnTo>
                  <a:lnTo>
                    <a:pt x="7697" y="20876"/>
                  </a:lnTo>
                  <a:lnTo>
                    <a:pt x="7482" y="20814"/>
                  </a:lnTo>
                  <a:lnTo>
                    <a:pt x="7482" y="20814"/>
                  </a:lnTo>
                  <a:close/>
                  <a:moveTo>
                    <a:pt x="20198" y="14487"/>
                  </a:moveTo>
                  <a:lnTo>
                    <a:pt x="20198" y="14487"/>
                  </a:lnTo>
                  <a:lnTo>
                    <a:pt x="19783" y="15518"/>
                  </a:lnTo>
                  <a:lnTo>
                    <a:pt x="19783" y="15518"/>
                  </a:lnTo>
                  <a:lnTo>
                    <a:pt x="19290" y="16380"/>
                  </a:lnTo>
                  <a:lnTo>
                    <a:pt x="19290" y="16380"/>
                  </a:lnTo>
                  <a:lnTo>
                    <a:pt x="19013" y="16811"/>
                  </a:lnTo>
                  <a:lnTo>
                    <a:pt x="18690" y="17212"/>
                  </a:lnTo>
                  <a:lnTo>
                    <a:pt x="18351" y="17612"/>
                  </a:lnTo>
                  <a:lnTo>
                    <a:pt x="18027" y="17997"/>
                  </a:lnTo>
                  <a:lnTo>
                    <a:pt x="18027" y="17997"/>
                  </a:lnTo>
                  <a:lnTo>
                    <a:pt x="17535" y="18443"/>
                  </a:lnTo>
                  <a:lnTo>
                    <a:pt x="17288" y="18643"/>
                  </a:lnTo>
                  <a:lnTo>
                    <a:pt x="17042" y="18828"/>
                  </a:lnTo>
                  <a:lnTo>
                    <a:pt x="16796" y="19013"/>
                  </a:lnTo>
                  <a:lnTo>
                    <a:pt x="16534" y="19213"/>
                  </a:lnTo>
                  <a:lnTo>
                    <a:pt x="16272" y="19382"/>
                  </a:lnTo>
                  <a:lnTo>
                    <a:pt x="15995" y="19552"/>
                  </a:lnTo>
                  <a:lnTo>
                    <a:pt x="15733" y="19706"/>
                  </a:lnTo>
                  <a:lnTo>
                    <a:pt x="15441" y="19860"/>
                  </a:lnTo>
                  <a:lnTo>
                    <a:pt x="15164" y="19998"/>
                  </a:lnTo>
                  <a:lnTo>
                    <a:pt x="14887" y="20137"/>
                  </a:lnTo>
                  <a:lnTo>
                    <a:pt x="14579" y="20260"/>
                  </a:lnTo>
                  <a:lnTo>
                    <a:pt x="14287" y="20368"/>
                  </a:lnTo>
                  <a:lnTo>
                    <a:pt x="13978" y="20460"/>
                  </a:lnTo>
                  <a:lnTo>
                    <a:pt x="13671" y="20537"/>
                  </a:lnTo>
                  <a:lnTo>
                    <a:pt x="13671" y="20537"/>
                  </a:lnTo>
                  <a:lnTo>
                    <a:pt x="13609" y="20599"/>
                  </a:lnTo>
                  <a:lnTo>
                    <a:pt x="13517" y="20630"/>
                  </a:lnTo>
                  <a:lnTo>
                    <a:pt x="13409" y="20630"/>
                  </a:lnTo>
                  <a:lnTo>
                    <a:pt x="13317" y="20645"/>
                  </a:lnTo>
                  <a:lnTo>
                    <a:pt x="13209" y="20660"/>
                  </a:lnTo>
                  <a:lnTo>
                    <a:pt x="13101" y="20676"/>
                  </a:lnTo>
                  <a:lnTo>
                    <a:pt x="13024" y="20706"/>
                  </a:lnTo>
                  <a:lnTo>
                    <a:pt x="12947" y="20752"/>
                  </a:lnTo>
                  <a:lnTo>
                    <a:pt x="12947" y="20752"/>
                  </a:lnTo>
                  <a:lnTo>
                    <a:pt x="12254" y="20845"/>
                  </a:lnTo>
                  <a:lnTo>
                    <a:pt x="11377" y="20953"/>
                  </a:lnTo>
                  <a:lnTo>
                    <a:pt x="11377" y="20953"/>
                  </a:lnTo>
                  <a:lnTo>
                    <a:pt x="11161" y="20937"/>
                  </a:lnTo>
                  <a:lnTo>
                    <a:pt x="11161" y="20937"/>
                  </a:lnTo>
                  <a:lnTo>
                    <a:pt x="10838" y="20937"/>
                  </a:lnTo>
                  <a:lnTo>
                    <a:pt x="10838" y="20937"/>
                  </a:lnTo>
                  <a:lnTo>
                    <a:pt x="10699" y="20953"/>
                  </a:lnTo>
                  <a:lnTo>
                    <a:pt x="10699" y="20953"/>
                  </a:lnTo>
                  <a:lnTo>
                    <a:pt x="10499" y="20937"/>
                  </a:lnTo>
                  <a:lnTo>
                    <a:pt x="10499" y="20937"/>
                  </a:lnTo>
                  <a:lnTo>
                    <a:pt x="10499" y="20922"/>
                  </a:lnTo>
                  <a:lnTo>
                    <a:pt x="10484" y="20922"/>
                  </a:lnTo>
                  <a:lnTo>
                    <a:pt x="10345" y="20922"/>
                  </a:lnTo>
                  <a:lnTo>
                    <a:pt x="10345" y="20922"/>
                  </a:lnTo>
                  <a:lnTo>
                    <a:pt x="9883" y="20845"/>
                  </a:lnTo>
                  <a:lnTo>
                    <a:pt x="9452" y="20768"/>
                  </a:lnTo>
                  <a:lnTo>
                    <a:pt x="9037" y="20645"/>
                  </a:lnTo>
                  <a:lnTo>
                    <a:pt x="8590" y="20537"/>
                  </a:lnTo>
                  <a:lnTo>
                    <a:pt x="8590" y="20537"/>
                  </a:lnTo>
                  <a:lnTo>
                    <a:pt x="7836" y="20106"/>
                  </a:lnTo>
                  <a:lnTo>
                    <a:pt x="7836" y="20106"/>
                  </a:lnTo>
                  <a:lnTo>
                    <a:pt x="7605" y="19952"/>
                  </a:lnTo>
                  <a:lnTo>
                    <a:pt x="7405" y="19767"/>
                  </a:lnTo>
                  <a:lnTo>
                    <a:pt x="7204" y="19598"/>
                  </a:lnTo>
                  <a:lnTo>
                    <a:pt x="7050" y="19413"/>
                  </a:lnTo>
                  <a:lnTo>
                    <a:pt x="6881" y="19228"/>
                  </a:lnTo>
                  <a:lnTo>
                    <a:pt x="6727" y="19028"/>
                  </a:lnTo>
                  <a:lnTo>
                    <a:pt x="6589" y="18828"/>
                  </a:lnTo>
                  <a:lnTo>
                    <a:pt x="6450" y="18628"/>
                  </a:lnTo>
                  <a:lnTo>
                    <a:pt x="6342" y="18428"/>
                  </a:lnTo>
                  <a:lnTo>
                    <a:pt x="6219" y="18197"/>
                  </a:lnTo>
                  <a:lnTo>
                    <a:pt x="6127" y="17966"/>
                  </a:lnTo>
                  <a:lnTo>
                    <a:pt x="6034" y="17735"/>
                  </a:lnTo>
                  <a:lnTo>
                    <a:pt x="5942" y="17504"/>
                  </a:lnTo>
                  <a:lnTo>
                    <a:pt x="5865" y="17258"/>
                  </a:lnTo>
                  <a:lnTo>
                    <a:pt x="5726" y="16734"/>
                  </a:lnTo>
                  <a:lnTo>
                    <a:pt x="5726" y="16734"/>
                  </a:lnTo>
                  <a:lnTo>
                    <a:pt x="5634" y="15888"/>
                  </a:lnTo>
                  <a:lnTo>
                    <a:pt x="5634" y="15888"/>
                  </a:lnTo>
                  <a:lnTo>
                    <a:pt x="5634" y="15549"/>
                  </a:lnTo>
                  <a:lnTo>
                    <a:pt x="5634" y="15549"/>
                  </a:lnTo>
                  <a:lnTo>
                    <a:pt x="5634" y="15287"/>
                  </a:lnTo>
                  <a:lnTo>
                    <a:pt x="5634" y="15287"/>
                  </a:lnTo>
                  <a:lnTo>
                    <a:pt x="5680" y="14995"/>
                  </a:lnTo>
                  <a:lnTo>
                    <a:pt x="5726" y="14702"/>
                  </a:lnTo>
                  <a:lnTo>
                    <a:pt x="5788" y="14425"/>
                  </a:lnTo>
                  <a:lnTo>
                    <a:pt x="5865" y="14148"/>
                  </a:lnTo>
                  <a:lnTo>
                    <a:pt x="5927" y="13886"/>
                  </a:lnTo>
                  <a:lnTo>
                    <a:pt x="6034" y="13624"/>
                  </a:lnTo>
                  <a:lnTo>
                    <a:pt x="6142" y="13393"/>
                  </a:lnTo>
                  <a:lnTo>
                    <a:pt x="6265" y="13163"/>
                  </a:lnTo>
                  <a:lnTo>
                    <a:pt x="6404" y="12932"/>
                  </a:lnTo>
                  <a:lnTo>
                    <a:pt x="6543" y="12701"/>
                  </a:lnTo>
                  <a:lnTo>
                    <a:pt x="6712" y="12470"/>
                  </a:lnTo>
                  <a:lnTo>
                    <a:pt x="6896" y="12269"/>
                  </a:lnTo>
                  <a:lnTo>
                    <a:pt x="7081" y="12069"/>
                  </a:lnTo>
                  <a:lnTo>
                    <a:pt x="7281" y="11885"/>
                  </a:lnTo>
                  <a:lnTo>
                    <a:pt x="7497" y="11684"/>
                  </a:lnTo>
                  <a:lnTo>
                    <a:pt x="7743" y="11500"/>
                  </a:lnTo>
                  <a:lnTo>
                    <a:pt x="7743" y="11500"/>
                  </a:lnTo>
                  <a:lnTo>
                    <a:pt x="8174" y="11269"/>
                  </a:lnTo>
                  <a:lnTo>
                    <a:pt x="8575" y="11099"/>
                  </a:lnTo>
                  <a:lnTo>
                    <a:pt x="8575" y="11099"/>
                  </a:lnTo>
                  <a:lnTo>
                    <a:pt x="8975" y="10976"/>
                  </a:lnTo>
                  <a:lnTo>
                    <a:pt x="9252" y="10899"/>
                  </a:lnTo>
                  <a:lnTo>
                    <a:pt x="9360" y="10853"/>
                  </a:lnTo>
                  <a:lnTo>
                    <a:pt x="9421" y="10838"/>
                  </a:lnTo>
                  <a:lnTo>
                    <a:pt x="9421" y="10838"/>
                  </a:lnTo>
                  <a:lnTo>
                    <a:pt x="10176" y="10730"/>
                  </a:lnTo>
                  <a:lnTo>
                    <a:pt x="10176" y="10730"/>
                  </a:lnTo>
                  <a:lnTo>
                    <a:pt x="10345" y="10715"/>
                  </a:lnTo>
                  <a:lnTo>
                    <a:pt x="10345" y="10715"/>
                  </a:lnTo>
                  <a:lnTo>
                    <a:pt x="10514" y="10715"/>
                  </a:lnTo>
                  <a:lnTo>
                    <a:pt x="10514" y="10715"/>
                  </a:lnTo>
                  <a:lnTo>
                    <a:pt x="10699" y="10699"/>
                  </a:lnTo>
                  <a:lnTo>
                    <a:pt x="10699" y="10699"/>
                  </a:lnTo>
                  <a:lnTo>
                    <a:pt x="11053" y="10668"/>
                  </a:lnTo>
                  <a:lnTo>
                    <a:pt x="11408" y="10622"/>
                  </a:lnTo>
                  <a:lnTo>
                    <a:pt x="12085" y="10514"/>
                  </a:lnTo>
                  <a:lnTo>
                    <a:pt x="12085" y="10514"/>
                  </a:lnTo>
                  <a:lnTo>
                    <a:pt x="12116" y="10484"/>
                  </a:lnTo>
                  <a:lnTo>
                    <a:pt x="12177" y="10468"/>
                  </a:lnTo>
                  <a:lnTo>
                    <a:pt x="12593" y="10330"/>
                  </a:lnTo>
                  <a:lnTo>
                    <a:pt x="12593" y="10330"/>
                  </a:lnTo>
                  <a:lnTo>
                    <a:pt x="12947" y="10145"/>
                  </a:lnTo>
                  <a:lnTo>
                    <a:pt x="13286" y="9960"/>
                  </a:lnTo>
                  <a:lnTo>
                    <a:pt x="13594" y="9760"/>
                  </a:lnTo>
                  <a:lnTo>
                    <a:pt x="13886" y="9529"/>
                  </a:lnTo>
                  <a:lnTo>
                    <a:pt x="13886" y="9529"/>
                  </a:lnTo>
                  <a:lnTo>
                    <a:pt x="14471" y="8929"/>
                  </a:lnTo>
                  <a:lnTo>
                    <a:pt x="14471" y="8929"/>
                  </a:lnTo>
                  <a:lnTo>
                    <a:pt x="14656" y="8636"/>
                  </a:lnTo>
                  <a:lnTo>
                    <a:pt x="14810" y="8374"/>
                  </a:lnTo>
                  <a:lnTo>
                    <a:pt x="14933" y="8098"/>
                  </a:lnTo>
                  <a:lnTo>
                    <a:pt x="15072" y="7820"/>
                  </a:lnTo>
                  <a:lnTo>
                    <a:pt x="15164" y="7543"/>
                  </a:lnTo>
                  <a:lnTo>
                    <a:pt x="15256" y="7251"/>
                  </a:lnTo>
                  <a:lnTo>
                    <a:pt x="15333" y="6958"/>
                  </a:lnTo>
                  <a:lnTo>
                    <a:pt x="15410" y="6635"/>
                  </a:lnTo>
                  <a:lnTo>
                    <a:pt x="15410" y="6635"/>
                  </a:lnTo>
                  <a:lnTo>
                    <a:pt x="15426" y="5773"/>
                  </a:lnTo>
                  <a:lnTo>
                    <a:pt x="15426" y="5773"/>
                  </a:lnTo>
                  <a:lnTo>
                    <a:pt x="15410" y="5542"/>
                  </a:lnTo>
                  <a:lnTo>
                    <a:pt x="15410" y="5542"/>
                  </a:lnTo>
                  <a:lnTo>
                    <a:pt x="15349" y="5049"/>
                  </a:lnTo>
                  <a:lnTo>
                    <a:pt x="15318" y="4818"/>
                  </a:lnTo>
                  <a:lnTo>
                    <a:pt x="15256" y="4587"/>
                  </a:lnTo>
                  <a:lnTo>
                    <a:pt x="15195" y="4372"/>
                  </a:lnTo>
                  <a:lnTo>
                    <a:pt x="15118" y="4125"/>
                  </a:lnTo>
                  <a:lnTo>
                    <a:pt x="15041" y="3910"/>
                  </a:lnTo>
                  <a:lnTo>
                    <a:pt x="14933" y="3679"/>
                  </a:lnTo>
                  <a:lnTo>
                    <a:pt x="14933" y="3679"/>
                  </a:lnTo>
                  <a:lnTo>
                    <a:pt x="14856" y="3540"/>
                  </a:lnTo>
                  <a:lnTo>
                    <a:pt x="14764" y="3402"/>
                  </a:lnTo>
                  <a:lnTo>
                    <a:pt x="14656" y="3263"/>
                  </a:lnTo>
                  <a:lnTo>
                    <a:pt x="14563" y="3125"/>
                  </a:lnTo>
                  <a:lnTo>
                    <a:pt x="14456" y="3032"/>
                  </a:lnTo>
                  <a:lnTo>
                    <a:pt x="14348" y="2909"/>
                  </a:lnTo>
                  <a:lnTo>
                    <a:pt x="14117" y="2694"/>
                  </a:lnTo>
                  <a:lnTo>
                    <a:pt x="13840" y="2478"/>
                  </a:lnTo>
                  <a:lnTo>
                    <a:pt x="13547" y="2309"/>
                  </a:lnTo>
                  <a:lnTo>
                    <a:pt x="13239" y="2139"/>
                  </a:lnTo>
                  <a:lnTo>
                    <a:pt x="12916" y="2001"/>
                  </a:lnTo>
                  <a:lnTo>
                    <a:pt x="12578" y="1847"/>
                  </a:lnTo>
                  <a:lnTo>
                    <a:pt x="12223" y="1724"/>
                  </a:lnTo>
                  <a:lnTo>
                    <a:pt x="11839" y="1616"/>
                  </a:lnTo>
                  <a:lnTo>
                    <a:pt x="11469" y="1524"/>
                  </a:lnTo>
                  <a:lnTo>
                    <a:pt x="11069" y="1416"/>
                  </a:lnTo>
                  <a:lnTo>
                    <a:pt x="10684" y="1323"/>
                  </a:lnTo>
                  <a:lnTo>
                    <a:pt x="9883" y="1170"/>
                  </a:lnTo>
                  <a:lnTo>
                    <a:pt x="9883" y="1170"/>
                  </a:lnTo>
                  <a:lnTo>
                    <a:pt x="9883" y="1108"/>
                  </a:lnTo>
                  <a:lnTo>
                    <a:pt x="9883" y="1108"/>
                  </a:lnTo>
                  <a:lnTo>
                    <a:pt x="10314" y="1062"/>
                  </a:lnTo>
                  <a:lnTo>
                    <a:pt x="10314" y="1062"/>
                  </a:lnTo>
                  <a:lnTo>
                    <a:pt x="10946" y="1077"/>
                  </a:lnTo>
                  <a:lnTo>
                    <a:pt x="10946" y="1077"/>
                  </a:lnTo>
                  <a:lnTo>
                    <a:pt x="11962" y="1185"/>
                  </a:lnTo>
                  <a:lnTo>
                    <a:pt x="13039" y="1277"/>
                  </a:lnTo>
                  <a:lnTo>
                    <a:pt x="13039" y="1277"/>
                  </a:lnTo>
                  <a:lnTo>
                    <a:pt x="13055" y="1292"/>
                  </a:lnTo>
                  <a:lnTo>
                    <a:pt x="13101" y="1323"/>
                  </a:lnTo>
                  <a:lnTo>
                    <a:pt x="13193" y="1354"/>
                  </a:lnTo>
                  <a:lnTo>
                    <a:pt x="13317" y="1385"/>
                  </a:lnTo>
                  <a:lnTo>
                    <a:pt x="13440" y="1400"/>
                  </a:lnTo>
                  <a:lnTo>
                    <a:pt x="13578" y="1400"/>
                  </a:lnTo>
                  <a:lnTo>
                    <a:pt x="13686" y="1431"/>
                  </a:lnTo>
                  <a:lnTo>
                    <a:pt x="13794" y="1462"/>
                  </a:lnTo>
                  <a:lnTo>
                    <a:pt x="13840" y="1493"/>
                  </a:lnTo>
                  <a:lnTo>
                    <a:pt x="13871" y="1524"/>
                  </a:lnTo>
                  <a:lnTo>
                    <a:pt x="13871" y="1524"/>
                  </a:lnTo>
                  <a:lnTo>
                    <a:pt x="13902" y="1524"/>
                  </a:lnTo>
                  <a:lnTo>
                    <a:pt x="14009" y="1539"/>
                  </a:lnTo>
                  <a:lnTo>
                    <a:pt x="14594" y="1724"/>
                  </a:lnTo>
                  <a:lnTo>
                    <a:pt x="14594" y="1724"/>
                  </a:lnTo>
                  <a:lnTo>
                    <a:pt x="14964" y="1847"/>
                  </a:lnTo>
                  <a:lnTo>
                    <a:pt x="15333" y="2016"/>
                  </a:lnTo>
                  <a:lnTo>
                    <a:pt x="16072" y="2340"/>
                  </a:lnTo>
                  <a:lnTo>
                    <a:pt x="16072" y="2340"/>
                  </a:lnTo>
                  <a:lnTo>
                    <a:pt x="16627" y="2694"/>
                  </a:lnTo>
                  <a:lnTo>
                    <a:pt x="16888" y="2863"/>
                  </a:lnTo>
                  <a:lnTo>
                    <a:pt x="17150" y="3048"/>
                  </a:lnTo>
                  <a:lnTo>
                    <a:pt x="17381" y="3232"/>
                  </a:lnTo>
                  <a:lnTo>
                    <a:pt x="17627" y="3417"/>
                  </a:lnTo>
                  <a:lnTo>
                    <a:pt x="17858" y="3602"/>
                  </a:lnTo>
                  <a:lnTo>
                    <a:pt x="18074" y="3817"/>
                  </a:lnTo>
                  <a:lnTo>
                    <a:pt x="18289" y="4018"/>
                  </a:lnTo>
                  <a:lnTo>
                    <a:pt x="18505" y="4233"/>
                  </a:lnTo>
                  <a:lnTo>
                    <a:pt x="18705" y="4464"/>
                  </a:lnTo>
                  <a:lnTo>
                    <a:pt x="18905" y="4695"/>
                  </a:lnTo>
                  <a:lnTo>
                    <a:pt x="19090" y="4957"/>
                  </a:lnTo>
                  <a:lnTo>
                    <a:pt x="19275" y="5203"/>
                  </a:lnTo>
                  <a:lnTo>
                    <a:pt x="19459" y="5480"/>
                  </a:lnTo>
                  <a:lnTo>
                    <a:pt x="19629" y="5757"/>
                  </a:lnTo>
                  <a:lnTo>
                    <a:pt x="19629" y="5757"/>
                  </a:lnTo>
                  <a:lnTo>
                    <a:pt x="19998" y="6543"/>
                  </a:lnTo>
                  <a:lnTo>
                    <a:pt x="19998" y="6543"/>
                  </a:lnTo>
                  <a:lnTo>
                    <a:pt x="20167" y="7020"/>
                  </a:lnTo>
                  <a:lnTo>
                    <a:pt x="20306" y="7559"/>
                  </a:lnTo>
                  <a:lnTo>
                    <a:pt x="20445" y="8082"/>
                  </a:lnTo>
                  <a:lnTo>
                    <a:pt x="20552" y="8605"/>
                  </a:lnTo>
                  <a:lnTo>
                    <a:pt x="20645" y="9114"/>
                  </a:lnTo>
                  <a:lnTo>
                    <a:pt x="20737" y="9575"/>
                  </a:lnTo>
                  <a:lnTo>
                    <a:pt x="20768" y="9960"/>
                  </a:lnTo>
                  <a:lnTo>
                    <a:pt x="20783" y="10268"/>
                  </a:lnTo>
                  <a:lnTo>
                    <a:pt x="20783" y="10268"/>
                  </a:lnTo>
                  <a:lnTo>
                    <a:pt x="20768" y="10622"/>
                  </a:lnTo>
                  <a:lnTo>
                    <a:pt x="20737" y="11099"/>
                  </a:lnTo>
                  <a:lnTo>
                    <a:pt x="20676" y="11669"/>
                  </a:lnTo>
                  <a:lnTo>
                    <a:pt x="20614" y="12269"/>
                  </a:lnTo>
                  <a:lnTo>
                    <a:pt x="20537" y="12901"/>
                  </a:lnTo>
                  <a:lnTo>
                    <a:pt x="20429" y="13501"/>
                  </a:lnTo>
                  <a:lnTo>
                    <a:pt x="20306" y="14040"/>
                  </a:lnTo>
                  <a:lnTo>
                    <a:pt x="20275" y="14287"/>
                  </a:lnTo>
                  <a:lnTo>
                    <a:pt x="20198" y="14487"/>
                  </a:lnTo>
                  <a:lnTo>
                    <a:pt x="20198" y="14487"/>
                  </a:lnTo>
                </a:path>
              </a:pathLst>
            </a:custGeom>
            <a:solidFill>
              <a:schemeClr val="folHlink">
                <a:alpha val="100000"/>
              </a:schemeClr>
            </a:solidFill>
            <a:ln w="9525">
              <a:noFill/>
            </a:ln>
          </p:spPr>
          <p:txBody>
            <a:bodyPr/>
            <a:p>
              <a:endParaRPr lang="zh-TW" altLang="en-US"/>
            </a:p>
          </p:txBody>
        </p:sp>
        <p:sp>
          <p:nvSpPr>
            <p:cNvPr id="2070" name="未知"/>
            <p:cNvSpPr>
              <a:spLocks noChangeAspect="1"/>
            </p:cNvSpPr>
            <p:nvPr userDrawn="1"/>
          </p:nvSpPr>
          <p:spPr>
            <a:xfrm>
              <a:off x="1191" y="1608"/>
              <a:ext cx="1299" cy="1390"/>
            </a:xfrm>
            <a:custGeom>
              <a:avLst/>
              <a:gdLst/>
              <a:ahLst/>
              <a:cxnLst/>
              <a:pathLst>
                <a:path w="21600" h="21600">
                  <a:moveTo>
                    <a:pt x="2224" y="16455"/>
                  </a:moveTo>
                  <a:lnTo>
                    <a:pt x="2224" y="16455"/>
                  </a:lnTo>
                  <a:lnTo>
                    <a:pt x="2148" y="17019"/>
                  </a:lnTo>
                  <a:lnTo>
                    <a:pt x="2148" y="17019"/>
                  </a:lnTo>
                  <a:lnTo>
                    <a:pt x="1997" y="17195"/>
                  </a:lnTo>
                  <a:lnTo>
                    <a:pt x="1997" y="17195"/>
                  </a:lnTo>
                  <a:lnTo>
                    <a:pt x="1809" y="17195"/>
                  </a:lnTo>
                  <a:lnTo>
                    <a:pt x="1620" y="17124"/>
                  </a:lnTo>
                  <a:lnTo>
                    <a:pt x="1507" y="17054"/>
                  </a:lnTo>
                  <a:lnTo>
                    <a:pt x="1394" y="16913"/>
                  </a:lnTo>
                  <a:lnTo>
                    <a:pt x="1319" y="16772"/>
                  </a:lnTo>
                  <a:lnTo>
                    <a:pt x="1319" y="16596"/>
                  </a:lnTo>
                  <a:lnTo>
                    <a:pt x="1205" y="16208"/>
                  </a:lnTo>
                  <a:lnTo>
                    <a:pt x="1205" y="16208"/>
                  </a:lnTo>
                  <a:lnTo>
                    <a:pt x="75" y="15010"/>
                  </a:lnTo>
                  <a:lnTo>
                    <a:pt x="75" y="15010"/>
                  </a:lnTo>
                  <a:lnTo>
                    <a:pt x="37" y="14763"/>
                  </a:lnTo>
                  <a:lnTo>
                    <a:pt x="0" y="14587"/>
                  </a:lnTo>
                  <a:lnTo>
                    <a:pt x="0" y="14482"/>
                  </a:lnTo>
                  <a:lnTo>
                    <a:pt x="0" y="14376"/>
                  </a:lnTo>
                  <a:lnTo>
                    <a:pt x="37" y="14305"/>
                  </a:lnTo>
                  <a:lnTo>
                    <a:pt x="188" y="14200"/>
                  </a:lnTo>
                  <a:lnTo>
                    <a:pt x="188" y="14200"/>
                  </a:lnTo>
                  <a:lnTo>
                    <a:pt x="301" y="14270"/>
                  </a:lnTo>
                  <a:lnTo>
                    <a:pt x="489" y="14376"/>
                  </a:lnTo>
                  <a:lnTo>
                    <a:pt x="640" y="14552"/>
                  </a:lnTo>
                  <a:lnTo>
                    <a:pt x="753" y="14658"/>
                  </a:lnTo>
                  <a:lnTo>
                    <a:pt x="753" y="14658"/>
                  </a:lnTo>
                  <a:lnTo>
                    <a:pt x="716" y="14411"/>
                  </a:lnTo>
                  <a:lnTo>
                    <a:pt x="678" y="14270"/>
                  </a:lnTo>
                  <a:lnTo>
                    <a:pt x="565" y="14129"/>
                  </a:lnTo>
                  <a:lnTo>
                    <a:pt x="489" y="14024"/>
                  </a:lnTo>
                  <a:lnTo>
                    <a:pt x="226" y="13777"/>
                  </a:lnTo>
                  <a:lnTo>
                    <a:pt x="113" y="13636"/>
                  </a:lnTo>
                  <a:lnTo>
                    <a:pt x="37" y="13495"/>
                  </a:lnTo>
                  <a:lnTo>
                    <a:pt x="37" y="13495"/>
                  </a:lnTo>
                  <a:lnTo>
                    <a:pt x="942" y="10923"/>
                  </a:lnTo>
                  <a:lnTo>
                    <a:pt x="942" y="10923"/>
                  </a:lnTo>
                  <a:lnTo>
                    <a:pt x="1960" y="9443"/>
                  </a:lnTo>
                  <a:lnTo>
                    <a:pt x="1960" y="9443"/>
                  </a:lnTo>
                  <a:lnTo>
                    <a:pt x="1847" y="9408"/>
                  </a:lnTo>
                  <a:lnTo>
                    <a:pt x="1658" y="9408"/>
                  </a:lnTo>
                  <a:lnTo>
                    <a:pt x="1319" y="9443"/>
                  </a:lnTo>
                  <a:lnTo>
                    <a:pt x="1017" y="9548"/>
                  </a:lnTo>
                  <a:lnTo>
                    <a:pt x="716" y="9584"/>
                  </a:lnTo>
                  <a:lnTo>
                    <a:pt x="716" y="9584"/>
                  </a:lnTo>
                  <a:lnTo>
                    <a:pt x="678" y="9478"/>
                  </a:lnTo>
                  <a:lnTo>
                    <a:pt x="678" y="9478"/>
                  </a:lnTo>
                  <a:lnTo>
                    <a:pt x="942" y="9372"/>
                  </a:lnTo>
                  <a:lnTo>
                    <a:pt x="1205" y="9302"/>
                  </a:lnTo>
                  <a:lnTo>
                    <a:pt x="1696" y="9196"/>
                  </a:lnTo>
                  <a:lnTo>
                    <a:pt x="1696" y="9196"/>
                  </a:lnTo>
                  <a:lnTo>
                    <a:pt x="2299" y="8914"/>
                  </a:lnTo>
                  <a:lnTo>
                    <a:pt x="2789" y="8703"/>
                  </a:lnTo>
                  <a:lnTo>
                    <a:pt x="3203" y="8491"/>
                  </a:lnTo>
                  <a:lnTo>
                    <a:pt x="3656" y="8280"/>
                  </a:lnTo>
                  <a:lnTo>
                    <a:pt x="3656" y="8280"/>
                  </a:lnTo>
                  <a:lnTo>
                    <a:pt x="4071" y="8421"/>
                  </a:lnTo>
                  <a:lnTo>
                    <a:pt x="4071" y="8421"/>
                  </a:lnTo>
                  <a:lnTo>
                    <a:pt x="4221" y="8174"/>
                  </a:lnTo>
                  <a:lnTo>
                    <a:pt x="4410" y="8069"/>
                  </a:lnTo>
                  <a:lnTo>
                    <a:pt x="4523" y="7963"/>
                  </a:lnTo>
                  <a:lnTo>
                    <a:pt x="4749" y="7892"/>
                  </a:lnTo>
                  <a:lnTo>
                    <a:pt x="4937" y="7857"/>
                  </a:lnTo>
                  <a:lnTo>
                    <a:pt x="5126" y="7822"/>
                  </a:lnTo>
                  <a:lnTo>
                    <a:pt x="5692" y="7716"/>
                  </a:lnTo>
                  <a:lnTo>
                    <a:pt x="5692" y="7716"/>
                  </a:lnTo>
                  <a:lnTo>
                    <a:pt x="5692" y="7646"/>
                  </a:lnTo>
                  <a:lnTo>
                    <a:pt x="5692" y="7646"/>
                  </a:lnTo>
                  <a:lnTo>
                    <a:pt x="5352" y="7610"/>
                  </a:lnTo>
                  <a:lnTo>
                    <a:pt x="5051" y="7540"/>
                  </a:lnTo>
                  <a:lnTo>
                    <a:pt x="4937" y="7540"/>
                  </a:lnTo>
                  <a:lnTo>
                    <a:pt x="4749" y="7540"/>
                  </a:lnTo>
                  <a:lnTo>
                    <a:pt x="4636" y="7575"/>
                  </a:lnTo>
                  <a:lnTo>
                    <a:pt x="4485" y="7646"/>
                  </a:lnTo>
                  <a:lnTo>
                    <a:pt x="4485" y="7646"/>
                  </a:lnTo>
                  <a:lnTo>
                    <a:pt x="4221" y="7540"/>
                  </a:lnTo>
                  <a:lnTo>
                    <a:pt x="4221" y="7540"/>
                  </a:lnTo>
                  <a:lnTo>
                    <a:pt x="4259" y="7434"/>
                  </a:lnTo>
                  <a:lnTo>
                    <a:pt x="4259" y="7434"/>
                  </a:lnTo>
                  <a:lnTo>
                    <a:pt x="4448" y="7469"/>
                  </a:lnTo>
                  <a:lnTo>
                    <a:pt x="4598" y="7434"/>
                  </a:lnTo>
                  <a:lnTo>
                    <a:pt x="4787" y="7399"/>
                  </a:lnTo>
                  <a:lnTo>
                    <a:pt x="4937" y="7293"/>
                  </a:lnTo>
                  <a:lnTo>
                    <a:pt x="4937" y="7293"/>
                  </a:lnTo>
                  <a:lnTo>
                    <a:pt x="5051" y="7329"/>
                  </a:lnTo>
                  <a:lnTo>
                    <a:pt x="5164" y="7364"/>
                  </a:lnTo>
                  <a:lnTo>
                    <a:pt x="5314" y="7434"/>
                  </a:lnTo>
                  <a:lnTo>
                    <a:pt x="5578" y="7469"/>
                  </a:lnTo>
                  <a:lnTo>
                    <a:pt x="5578" y="7469"/>
                  </a:lnTo>
                  <a:lnTo>
                    <a:pt x="5654" y="7434"/>
                  </a:lnTo>
                  <a:lnTo>
                    <a:pt x="5767" y="7399"/>
                  </a:lnTo>
                  <a:lnTo>
                    <a:pt x="5805" y="7399"/>
                  </a:lnTo>
                  <a:lnTo>
                    <a:pt x="5880" y="7434"/>
                  </a:lnTo>
                  <a:lnTo>
                    <a:pt x="6106" y="7505"/>
                  </a:lnTo>
                  <a:lnTo>
                    <a:pt x="6295" y="7540"/>
                  </a:lnTo>
                  <a:lnTo>
                    <a:pt x="6295" y="7540"/>
                  </a:lnTo>
                  <a:lnTo>
                    <a:pt x="6295" y="7822"/>
                  </a:lnTo>
                  <a:lnTo>
                    <a:pt x="6295" y="7822"/>
                  </a:lnTo>
                  <a:lnTo>
                    <a:pt x="6182" y="7927"/>
                  </a:lnTo>
                  <a:lnTo>
                    <a:pt x="6106" y="7998"/>
                  </a:lnTo>
                  <a:lnTo>
                    <a:pt x="6069" y="8210"/>
                  </a:lnTo>
                  <a:lnTo>
                    <a:pt x="5956" y="8456"/>
                  </a:lnTo>
                  <a:lnTo>
                    <a:pt x="5880" y="8597"/>
                  </a:lnTo>
                  <a:lnTo>
                    <a:pt x="5805" y="8703"/>
                  </a:lnTo>
                  <a:lnTo>
                    <a:pt x="5805" y="8703"/>
                  </a:lnTo>
                  <a:lnTo>
                    <a:pt x="5805" y="8914"/>
                  </a:lnTo>
                  <a:lnTo>
                    <a:pt x="5880" y="9161"/>
                  </a:lnTo>
                  <a:lnTo>
                    <a:pt x="5956" y="9372"/>
                  </a:lnTo>
                  <a:lnTo>
                    <a:pt x="5956" y="9478"/>
                  </a:lnTo>
                  <a:lnTo>
                    <a:pt x="5956" y="9478"/>
                  </a:lnTo>
                  <a:lnTo>
                    <a:pt x="5767" y="9760"/>
                  </a:lnTo>
                  <a:lnTo>
                    <a:pt x="5654" y="9865"/>
                  </a:lnTo>
                  <a:lnTo>
                    <a:pt x="5578" y="9901"/>
                  </a:lnTo>
                  <a:lnTo>
                    <a:pt x="5578" y="9901"/>
                  </a:lnTo>
                  <a:lnTo>
                    <a:pt x="5578" y="10148"/>
                  </a:lnTo>
                  <a:lnTo>
                    <a:pt x="5465" y="10394"/>
                  </a:lnTo>
                  <a:lnTo>
                    <a:pt x="5465" y="10394"/>
                  </a:lnTo>
                  <a:lnTo>
                    <a:pt x="5314" y="10394"/>
                  </a:lnTo>
                  <a:lnTo>
                    <a:pt x="5314" y="10394"/>
                  </a:lnTo>
                  <a:lnTo>
                    <a:pt x="5352" y="10148"/>
                  </a:lnTo>
                  <a:lnTo>
                    <a:pt x="5314" y="9971"/>
                  </a:lnTo>
                  <a:lnTo>
                    <a:pt x="5314" y="9971"/>
                  </a:lnTo>
                  <a:lnTo>
                    <a:pt x="5503" y="9795"/>
                  </a:lnTo>
                  <a:lnTo>
                    <a:pt x="5616" y="9619"/>
                  </a:lnTo>
                  <a:lnTo>
                    <a:pt x="5729" y="9408"/>
                  </a:lnTo>
                  <a:lnTo>
                    <a:pt x="5767" y="9302"/>
                  </a:lnTo>
                  <a:lnTo>
                    <a:pt x="5767" y="9196"/>
                  </a:lnTo>
                  <a:lnTo>
                    <a:pt x="5767" y="9196"/>
                  </a:lnTo>
                  <a:lnTo>
                    <a:pt x="5541" y="8879"/>
                  </a:lnTo>
                  <a:lnTo>
                    <a:pt x="5465" y="8667"/>
                  </a:lnTo>
                  <a:lnTo>
                    <a:pt x="5465" y="8667"/>
                  </a:lnTo>
                  <a:lnTo>
                    <a:pt x="5578" y="8667"/>
                  </a:lnTo>
                  <a:lnTo>
                    <a:pt x="5578" y="8667"/>
                  </a:lnTo>
                  <a:lnTo>
                    <a:pt x="5503" y="8562"/>
                  </a:lnTo>
                  <a:lnTo>
                    <a:pt x="5503" y="8562"/>
                  </a:lnTo>
                  <a:lnTo>
                    <a:pt x="5126" y="8597"/>
                  </a:lnTo>
                  <a:lnTo>
                    <a:pt x="5126" y="8597"/>
                  </a:lnTo>
                  <a:lnTo>
                    <a:pt x="5164" y="8808"/>
                  </a:lnTo>
                  <a:lnTo>
                    <a:pt x="5201" y="9126"/>
                  </a:lnTo>
                  <a:lnTo>
                    <a:pt x="5201" y="9267"/>
                  </a:lnTo>
                  <a:lnTo>
                    <a:pt x="5164" y="9372"/>
                  </a:lnTo>
                  <a:lnTo>
                    <a:pt x="5126" y="9443"/>
                  </a:lnTo>
                  <a:lnTo>
                    <a:pt x="5088" y="9513"/>
                  </a:lnTo>
                  <a:lnTo>
                    <a:pt x="5088" y="9513"/>
                  </a:lnTo>
                  <a:lnTo>
                    <a:pt x="5051" y="9372"/>
                  </a:lnTo>
                  <a:lnTo>
                    <a:pt x="5051" y="9196"/>
                  </a:lnTo>
                  <a:lnTo>
                    <a:pt x="5013" y="9055"/>
                  </a:lnTo>
                  <a:lnTo>
                    <a:pt x="5013" y="8950"/>
                  </a:lnTo>
                  <a:lnTo>
                    <a:pt x="4937" y="8879"/>
                  </a:lnTo>
                  <a:lnTo>
                    <a:pt x="4937" y="8879"/>
                  </a:lnTo>
                  <a:lnTo>
                    <a:pt x="4824" y="8879"/>
                  </a:lnTo>
                  <a:lnTo>
                    <a:pt x="4824" y="8879"/>
                  </a:lnTo>
                  <a:lnTo>
                    <a:pt x="4749" y="8985"/>
                  </a:lnTo>
                  <a:lnTo>
                    <a:pt x="4749" y="8985"/>
                  </a:lnTo>
                  <a:lnTo>
                    <a:pt x="4749" y="9302"/>
                  </a:lnTo>
                  <a:lnTo>
                    <a:pt x="4749" y="9302"/>
                  </a:lnTo>
                  <a:lnTo>
                    <a:pt x="4749" y="9478"/>
                  </a:lnTo>
                  <a:lnTo>
                    <a:pt x="4749" y="9478"/>
                  </a:lnTo>
                  <a:lnTo>
                    <a:pt x="4636" y="9548"/>
                  </a:lnTo>
                  <a:lnTo>
                    <a:pt x="4636" y="9548"/>
                  </a:lnTo>
                  <a:lnTo>
                    <a:pt x="4561" y="9126"/>
                  </a:lnTo>
                  <a:lnTo>
                    <a:pt x="4561" y="9126"/>
                  </a:lnTo>
                  <a:lnTo>
                    <a:pt x="4372" y="9161"/>
                  </a:lnTo>
                  <a:lnTo>
                    <a:pt x="4372" y="9161"/>
                  </a:lnTo>
                  <a:lnTo>
                    <a:pt x="4334" y="9513"/>
                  </a:lnTo>
                  <a:lnTo>
                    <a:pt x="4334" y="9513"/>
                  </a:lnTo>
                  <a:lnTo>
                    <a:pt x="4033" y="9619"/>
                  </a:lnTo>
                  <a:lnTo>
                    <a:pt x="4033" y="9619"/>
                  </a:lnTo>
                  <a:lnTo>
                    <a:pt x="3958" y="9548"/>
                  </a:lnTo>
                  <a:lnTo>
                    <a:pt x="3958" y="9548"/>
                  </a:lnTo>
                  <a:lnTo>
                    <a:pt x="3844" y="9619"/>
                  </a:lnTo>
                  <a:lnTo>
                    <a:pt x="3694" y="9689"/>
                  </a:lnTo>
                  <a:lnTo>
                    <a:pt x="3656" y="9795"/>
                  </a:lnTo>
                  <a:lnTo>
                    <a:pt x="3656" y="9936"/>
                  </a:lnTo>
                  <a:lnTo>
                    <a:pt x="3656" y="9936"/>
                  </a:lnTo>
                  <a:lnTo>
                    <a:pt x="3995" y="9936"/>
                  </a:lnTo>
                  <a:lnTo>
                    <a:pt x="4410" y="9901"/>
                  </a:lnTo>
                  <a:lnTo>
                    <a:pt x="4410" y="9901"/>
                  </a:lnTo>
                  <a:lnTo>
                    <a:pt x="4410" y="10253"/>
                  </a:lnTo>
                  <a:lnTo>
                    <a:pt x="4410" y="10253"/>
                  </a:lnTo>
                  <a:lnTo>
                    <a:pt x="4636" y="10253"/>
                  </a:lnTo>
                  <a:lnTo>
                    <a:pt x="4749" y="10253"/>
                  </a:lnTo>
                  <a:lnTo>
                    <a:pt x="4862" y="10183"/>
                  </a:lnTo>
                  <a:lnTo>
                    <a:pt x="4862" y="10183"/>
                  </a:lnTo>
                  <a:lnTo>
                    <a:pt x="4787" y="10359"/>
                  </a:lnTo>
                  <a:lnTo>
                    <a:pt x="4711" y="10500"/>
                  </a:lnTo>
                  <a:lnTo>
                    <a:pt x="4561" y="10570"/>
                  </a:lnTo>
                  <a:lnTo>
                    <a:pt x="4485" y="10641"/>
                  </a:lnTo>
                  <a:lnTo>
                    <a:pt x="4297" y="10711"/>
                  </a:lnTo>
                  <a:lnTo>
                    <a:pt x="4146" y="10711"/>
                  </a:lnTo>
                  <a:lnTo>
                    <a:pt x="3958" y="10676"/>
                  </a:lnTo>
                  <a:lnTo>
                    <a:pt x="3807" y="10641"/>
                  </a:lnTo>
                  <a:lnTo>
                    <a:pt x="3807" y="10641"/>
                  </a:lnTo>
                  <a:lnTo>
                    <a:pt x="3844" y="10500"/>
                  </a:lnTo>
                  <a:lnTo>
                    <a:pt x="3844" y="10500"/>
                  </a:lnTo>
                  <a:lnTo>
                    <a:pt x="3580" y="10500"/>
                  </a:lnTo>
                  <a:lnTo>
                    <a:pt x="3354" y="10429"/>
                  </a:lnTo>
                  <a:lnTo>
                    <a:pt x="3279" y="10429"/>
                  </a:lnTo>
                  <a:lnTo>
                    <a:pt x="3241" y="10324"/>
                  </a:lnTo>
                  <a:lnTo>
                    <a:pt x="3241" y="10218"/>
                  </a:lnTo>
                  <a:lnTo>
                    <a:pt x="3279" y="10042"/>
                  </a:lnTo>
                  <a:lnTo>
                    <a:pt x="3279" y="10042"/>
                  </a:lnTo>
                  <a:lnTo>
                    <a:pt x="3166" y="10148"/>
                  </a:lnTo>
                  <a:lnTo>
                    <a:pt x="3015" y="10253"/>
                  </a:lnTo>
                  <a:lnTo>
                    <a:pt x="2789" y="10500"/>
                  </a:lnTo>
                  <a:lnTo>
                    <a:pt x="2600" y="10782"/>
                  </a:lnTo>
                  <a:lnTo>
                    <a:pt x="2487" y="11099"/>
                  </a:lnTo>
                  <a:lnTo>
                    <a:pt x="2374" y="11416"/>
                  </a:lnTo>
                  <a:lnTo>
                    <a:pt x="2337" y="11733"/>
                  </a:lnTo>
                  <a:lnTo>
                    <a:pt x="2299" y="12086"/>
                  </a:lnTo>
                  <a:lnTo>
                    <a:pt x="2261" y="12367"/>
                  </a:lnTo>
                  <a:lnTo>
                    <a:pt x="2261" y="12367"/>
                  </a:lnTo>
                  <a:lnTo>
                    <a:pt x="2487" y="12649"/>
                  </a:lnTo>
                  <a:lnTo>
                    <a:pt x="2713" y="12896"/>
                  </a:lnTo>
                  <a:lnTo>
                    <a:pt x="3279" y="13424"/>
                  </a:lnTo>
                  <a:lnTo>
                    <a:pt x="3543" y="13636"/>
                  </a:lnTo>
                  <a:lnTo>
                    <a:pt x="3807" y="13918"/>
                  </a:lnTo>
                  <a:lnTo>
                    <a:pt x="4033" y="14164"/>
                  </a:lnTo>
                  <a:lnTo>
                    <a:pt x="4221" y="14446"/>
                  </a:lnTo>
                  <a:lnTo>
                    <a:pt x="4221" y="14446"/>
                  </a:lnTo>
                  <a:lnTo>
                    <a:pt x="4334" y="14446"/>
                  </a:lnTo>
                  <a:lnTo>
                    <a:pt x="4448" y="14376"/>
                  </a:lnTo>
                  <a:lnTo>
                    <a:pt x="4485" y="14341"/>
                  </a:lnTo>
                  <a:lnTo>
                    <a:pt x="4561" y="14200"/>
                  </a:lnTo>
                  <a:lnTo>
                    <a:pt x="4674" y="14059"/>
                  </a:lnTo>
                  <a:lnTo>
                    <a:pt x="4749" y="13847"/>
                  </a:lnTo>
                  <a:lnTo>
                    <a:pt x="4749" y="13847"/>
                  </a:lnTo>
                  <a:lnTo>
                    <a:pt x="4485" y="13565"/>
                  </a:lnTo>
                  <a:lnTo>
                    <a:pt x="4221" y="13319"/>
                  </a:lnTo>
                  <a:lnTo>
                    <a:pt x="4071" y="13072"/>
                  </a:lnTo>
                  <a:lnTo>
                    <a:pt x="3995" y="12931"/>
                  </a:lnTo>
                  <a:lnTo>
                    <a:pt x="3958" y="12861"/>
                  </a:lnTo>
                  <a:lnTo>
                    <a:pt x="3958" y="12720"/>
                  </a:lnTo>
                  <a:lnTo>
                    <a:pt x="3995" y="12614"/>
                  </a:lnTo>
                  <a:lnTo>
                    <a:pt x="4033" y="12473"/>
                  </a:lnTo>
                  <a:lnTo>
                    <a:pt x="4108" y="12367"/>
                  </a:lnTo>
                  <a:lnTo>
                    <a:pt x="4221" y="12297"/>
                  </a:lnTo>
                  <a:lnTo>
                    <a:pt x="4372" y="12191"/>
                  </a:lnTo>
                  <a:lnTo>
                    <a:pt x="4485" y="12121"/>
                  </a:lnTo>
                  <a:lnTo>
                    <a:pt x="4749" y="11980"/>
                  </a:lnTo>
                  <a:lnTo>
                    <a:pt x="4749" y="11980"/>
                  </a:lnTo>
                  <a:lnTo>
                    <a:pt x="5465" y="12015"/>
                  </a:lnTo>
                  <a:lnTo>
                    <a:pt x="5578" y="12050"/>
                  </a:lnTo>
                  <a:lnTo>
                    <a:pt x="5616" y="12086"/>
                  </a:lnTo>
                  <a:lnTo>
                    <a:pt x="5616" y="12086"/>
                  </a:lnTo>
                  <a:lnTo>
                    <a:pt x="5578" y="12156"/>
                  </a:lnTo>
                  <a:lnTo>
                    <a:pt x="5541" y="12191"/>
                  </a:lnTo>
                  <a:lnTo>
                    <a:pt x="5277" y="12297"/>
                  </a:lnTo>
                  <a:lnTo>
                    <a:pt x="5277" y="12297"/>
                  </a:lnTo>
                  <a:lnTo>
                    <a:pt x="5314" y="12649"/>
                  </a:lnTo>
                  <a:lnTo>
                    <a:pt x="5314" y="12649"/>
                  </a:lnTo>
                  <a:lnTo>
                    <a:pt x="5201" y="12896"/>
                  </a:lnTo>
                  <a:lnTo>
                    <a:pt x="5126" y="13143"/>
                  </a:lnTo>
                  <a:lnTo>
                    <a:pt x="5126" y="13354"/>
                  </a:lnTo>
                  <a:lnTo>
                    <a:pt x="5201" y="13530"/>
                  </a:lnTo>
                  <a:lnTo>
                    <a:pt x="5352" y="13918"/>
                  </a:lnTo>
                  <a:lnTo>
                    <a:pt x="5465" y="14164"/>
                  </a:lnTo>
                  <a:lnTo>
                    <a:pt x="5541" y="14446"/>
                  </a:lnTo>
                  <a:lnTo>
                    <a:pt x="5541" y="14446"/>
                  </a:lnTo>
                  <a:lnTo>
                    <a:pt x="5767" y="14482"/>
                  </a:lnTo>
                  <a:lnTo>
                    <a:pt x="5956" y="14446"/>
                  </a:lnTo>
                  <a:lnTo>
                    <a:pt x="6144" y="14446"/>
                  </a:lnTo>
                  <a:lnTo>
                    <a:pt x="6257" y="14482"/>
                  </a:lnTo>
                  <a:lnTo>
                    <a:pt x="6370" y="14517"/>
                  </a:lnTo>
                  <a:lnTo>
                    <a:pt x="6370" y="14517"/>
                  </a:lnTo>
                  <a:lnTo>
                    <a:pt x="6295" y="14693"/>
                  </a:lnTo>
                  <a:lnTo>
                    <a:pt x="6257" y="14834"/>
                  </a:lnTo>
                  <a:lnTo>
                    <a:pt x="6144" y="14939"/>
                  </a:lnTo>
                  <a:lnTo>
                    <a:pt x="6069" y="15045"/>
                  </a:lnTo>
                  <a:lnTo>
                    <a:pt x="5918" y="15151"/>
                  </a:lnTo>
                  <a:lnTo>
                    <a:pt x="5805" y="15151"/>
                  </a:lnTo>
                  <a:lnTo>
                    <a:pt x="5654" y="15186"/>
                  </a:lnTo>
                  <a:lnTo>
                    <a:pt x="5503" y="15222"/>
                  </a:lnTo>
                  <a:lnTo>
                    <a:pt x="5503" y="15222"/>
                  </a:lnTo>
                  <a:lnTo>
                    <a:pt x="5314" y="14975"/>
                  </a:lnTo>
                  <a:lnTo>
                    <a:pt x="5201" y="14763"/>
                  </a:lnTo>
                  <a:lnTo>
                    <a:pt x="5126" y="14552"/>
                  </a:lnTo>
                  <a:lnTo>
                    <a:pt x="5051" y="14270"/>
                  </a:lnTo>
                  <a:lnTo>
                    <a:pt x="5051" y="14270"/>
                  </a:lnTo>
                  <a:lnTo>
                    <a:pt x="4975" y="14305"/>
                  </a:lnTo>
                  <a:lnTo>
                    <a:pt x="4900" y="14376"/>
                  </a:lnTo>
                  <a:lnTo>
                    <a:pt x="4749" y="14552"/>
                  </a:lnTo>
                  <a:lnTo>
                    <a:pt x="4485" y="14869"/>
                  </a:lnTo>
                  <a:lnTo>
                    <a:pt x="4485" y="14869"/>
                  </a:lnTo>
                  <a:lnTo>
                    <a:pt x="4146" y="14869"/>
                  </a:lnTo>
                  <a:lnTo>
                    <a:pt x="3958" y="14905"/>
                  </a:lnTo>
                  <a:lnTo>
                    <a:pt x="3920" y="14939"/>
                  </a:lnTo>
                  <a:lnTo>
                    <a:pt x="3844" y="15010"/>
                  </a:lnTo>
                  <a:lnTo>
                    <a:pt x="3844" y="15010"/>
                  </a:lnTo>
                  <a:lnTo>
                    <a:pt x="3694" y="14975"/>
                  </a:lnTo>
                  <a:lnTo>
                    <a:pt x="3543" y="14905"/>
                  </a:lnTo>
                  <a:lnTo>
                    <a:pt x="3430" y="14834"/>
                  </a:lnTo>
                  <a:lnTo>
                    <a:pt x="3316" y="14728"/>
                  </a:lnTo>
                  <a:lnTo>
                    <a:pt x="3203" y="14658"/>
                  </a:lnTo>
                  <a:lnTo>
                    <a:pt x="3090" y="14552"/>
                  </a:lnTo>
                  <a:lnTo>
                    <a:pt x="2940" y="14517"/>
                  </a:lnTo>
                  <a:lnTo>
                    <a:pt x="2789" y="14482"/>
                  </a:lnTo>
                  <a:lnTo>
                    <a:pt x="2789" y="14482"/>
                  </a:lnTo>
                  <a:lnTo>
                    <a:pt x="3053" y="14834"/>
                  </a:lnTo>
                  <a:lnTo>
                    <a:pt x="3316" y="15151"/>
                  </a:lnTo>
                  <a:lnTo>
                    <a:pt x="3618" y="15362"/>
                  </a:lnTo>
                  <a:lnTo>
                    <a:pt x="3958" y="15644"/>
                  </a:lnTo>
                  <a:lnTo>
                    <a:pt x="4297" y="15891"/>
                  </a:lnTo>
                  <a:lnTo>
                    <a:pt x="4636" y="16102"/>
                  </a:lnTo>
                  <a:lnTo>
                    <a:pt x="5428" y="16490"/>
                  </a:lnTo>
                  <a:lnTo>
                    <a:pt x="5428" y="16490"/>
                  </a:lnTo>
                  <a:lnTo>
                    <a:pt x="5767" y="16525"/>
                  </a:lnTo>
                  <a:lnTo>
                    <a:pt x="6219" y="16596"/>
                  </a:lnTo>
                  <a:lnTo>
                    <a:pt x="7048" y="16666"/>
                  </a:lnTo>
                  <a:lnTo>
                    <a:pt x="7048" y="16666"/>
                  </a:lnTo>
                  <a:lnTo>
                    <a:pt x="7463" y="16596"/>
                  </a:lnTo>
                  <a:lnTo>
                    <a:pt x="7953" y="16490"/>
                  </a:lnTo>
                  <a:lnTo>
                    <a:pt x="8481" y="16279"/>
                  </a:lnTo>
                  <a:lnTo>
                    <a:pt x="9009" y="15997"/>
                  </a:lnTo>
                  <a:lnTo>
                    <a:pt x="9499" y="15750"/>
                  </a:lnTo>
                  <a:lnTo>
                    <a:pt x="9687" y="15574"/>
                  </a:lnTo>
                  <a:lnTo>
                    <a:pt x="9838" y="15398"/>
                  </a:lnTo>
                  <a:lnTo>
                    <a:pt x="10027" y="15257"/>
                  </a:lnTo>
                  <a:lnTo>
                    <a:pt x="10102" y="15116"/>
                  </a:lnTo>
                  <a:lnTo>
                    <a:pt x="10177" y="14905"/>
                  </a:lnTo>
                  <a:lnTo>
                    <a:pt x="10177" y="14728"/>
                  </a:lnTo>
                  <a:lnTo>
                    <a:pt x="10177" y="14728"/>
                  </a:lnTo>
                  <a:lnTo>
                    <a:pt x="10064" y="14693"/>
                  </a:lnTo>
                  <a:lnTo>
                    <a:pt x="9914" y="14658"/>
                  </a:lnTo>
                  <a:lnTo>
                    <a:pt x="9801" y="14658"/>
                  </a:lnTo>
                  <a:lnTo>
                    <a:pt x="9650" y="14658"/>
                  </a:lnTo>
                  <a:lnTo>
                    <a:pt x="9386" y="14728"/>
                  </a:lnTo>
                  <a:lnTo>
                    <a:pt x="9122" y="14869"/>
                  </a:lnTo>
                  <a:lnTo>
                    <a:pt x="8858" y="14975"/>
                  </a:lnTo>
                  <a:lnTo>
                    <a:pt x="8556" y="15045"/>
                  </a:lnTo>
                  <a:lnTo>
                    <a:pt x="8406" y="15081"/>
                  </a:lnTo>
                  <a:lnTo>
                    <a:pt x="8255" y="15045"/>
                  </a:lnTo>
                  <a:lnTo>
                    <a:pt x="8104" y="15010"/>
                  </a:lnTo>
                  <a:lnTo>
                    <a:pt x="7953" y="14905"/>
                  </a:lnTo>
                  <a:lnTo>
                    <a:pt x="7953" y="14905"/>
                  </a:lnTo>
                  <a:lnTo>
                    <a:pt x="7953" y="14693"/>
                  </a:lnTo>
                  <a:lnTo>
                    <a:pt x="8066" y="14482"/>
                  </a:lnTo>
                  <a:lnTo>
                    <a:pt x="8217" y="14305"/>
                  </a:lnTo>
                  <a:lnTo>
                    <a:pt x="8330" y="14094"/>
                  </a:lnTo>
                  <a:lnTo>
                    <a:pt x="8330" y="14094"/>
                  </a:lnTo>
                  <a:lnTo>
                    <a:pt x="9159" y="13495"/>
                  </a:lnTo>
                  <a:lnTo>
                    <a:pt x="9310" y="13389"/>
                  </a:lnTo>
                  <a:lnTo>
                    <a:pt x="9310" y="13354"/>
                  </a:lnTo>
                  <a:lnTo>
                    <a:pt x="9310" y="13354"/>
                  </a:lnTo>
                  <a:lnTo>
                    <a:pt x="9122" y="13213"/>
                  </a:lnTo>
                  <a:lnTo>
                    <a:pt x="8971" y="13107"/>
                  </a:lnTo>
                  <a:lnTo>
                    <a:pt x="8896" y="12966"/>
                  </a:lnTo>
                  <a:lnTo>
                    <a:pt x="8783" y="12896"/>
                  </a:lnTo>
                  <a:lnTo>
                    <a:pt x="8707" y="12755"/>
                  </a:lnTo>
                  <a:lnTo>
                    <a:pt x="8632" y="12614"/>
                  </a:lnTo>
                  <a:lnTo>
                    <a:pt x="8594" y="12473"/>
                  </a:lnTo>
                  <a:lnTo>
                    <a:pt x="8594" y="12332"/>
                  </a:lnTo>
                  <a:lnTo>
                    <a:pt x="8594" y="12086"/>
                  </a:lnTo>
                  <a:lnTo>
                    <a:pt x="8707" y="11839"/>
                  </a:lnTo>
                  <a:lnTo>
                    <a:pt x="8820" y="11592"/>
                  </a:lnTo>
                  <a:lnTo>
                    <a:pt x="9009" y="11381"/>
                  </a:lnTo>
                  <a:lnTo>
                    <a:pt x="9197" y="11134"/>
                  </a:lnTo>
                  <a:lnTo>
                    <a:pt x="9461" y="11028"/>
                  </a:lnTo>
                  <a:lnTo>
                    <a:pt x="9687" y="10923"/>
                  </a:lnTo>
                  <a:lnTo>
                    <a:pt x="9951" y="10888"/>
                  </a:lnTo>
                  <a:lnTo>
                    <a:pt x="10215" y="10888"/>
                  </a:lnTo>
                  <a:lnTo>
                    <a:pt x="10366" y="10923"/>
                  </a:lnTo>
                  <a:lnTo>
                    <a:pt x="10479" y="10958"/>
                  </a:lnTo>
                  <a:lnTo>
                    <a:pt x="10592" y="11028"/>
                  </a:lnTo>
                  <a:lnTo>
                    <a:pt x="10705" y="11099"/>
                  </a:lnTo>
                  <a:lnTo>
                    <a:pt x="10818" y="11205"/>
                  </a:lnTo>
                  <a:lnTo>
                    <a:pt x="10893" y="11346"/>
                  </a:lnTo>
                  <a:lnTo>
                    <a:pt x="10893" y="11346"/>
                  </a:lnTo>
                  <a:lnTo>
                    <a:pt x="10328" y="11275"/>
                  </a:lnTo>
                  <a:lnTo>
                    <a:pt x="10064" y="11275"/>
                  </a:lnTo>
                  <a:lnTo>
                    <a:pt x="9801" y="11346"/>
                  </a:lnTo>
                  <a:lnTo>
                    <a:pt x="9574" y="11416"/>
                  </a:lnTo>
                  <a:lnTo>
                    <a:pt x="9461" y="11486"/>
                  </a:lnTo>
                  <a:lnTo>
                    <a:pt x="9386" y="11592"/>
                  </a:lnTo>
                  <a:lnTo>
                    <a:pt x="9310" y="11698"/>
                  </a:lnTo>
                  <a:lnTo>
                    <a:pt x="9235" y="11803"/>
                  </a:lnTo>
                  <a:lnTo>
                    <a:pt x="9197" y="11944"/>
                  </a:lnTo>
                  <a:lnTo>
                    <a:pt x="9159" y="12156"/>
                  </a:lnTo>
                  <a:lnTo>
                    <a:pt x="9159" y="12156"/>
                  </a:lnTo>
                  <a:lnTo>
                    <a:pt x="9235" y="12297"/>
                  </a:lnTo>
                  <a:lnTo>
                    <a:pt x="9310" y="12403"/>
                  </a:lnTo>
                  <a:lnTo>
                    <a:pt x="9461" y="12579"/>
                  </a:lnTo>
                  <a:lnTo>
                    <a:pt x="9574" y="12649"/>
                  </a:lnTo>
                  <a:lnTo>
                    <a:pt x="9725" y="12720"/>
                  </a:lnTo>
                  <a:lnTo>
                    <a:pt x="9876" y="12790"/>
                  </a:lnTo>
                  <a:lnTo>
                    <a:pt x="10064" y="12825"/>
                  </a:lnTo>
                  <a:lnTo>
                    <a:pt x="10215" y="12825"/>
                  </a:lnTo>
                  <a:lnTo>
                    <a:pt x="10215" y="12825"/>
                  </a:lnTo>
                  <a:lnTo>
                    <a:pt x="10479" y="12720"/>
                  </a:lnTo>
                  <a:lnTo>
                    <a:pt x="10630" y="12649"/>
                  </a:lnTo>
                  <a:lnTo>
                    <a:pt x="10780" y="12649"/>
                  </a:lnTo>
                  <a:lnTo>
                    <a:pt x="10893" y="12649"/>
                  </a:lnTo>
                  <a:lnTo>
                    <a:pt x="11007" y="12649"/>
                  </a:lnTo>
                  <a:lnTo>
                    <a:pt x="11157" y="12720"/>
                  </a:lnTo>
                  <a:lnTo>
                    <a:pt x="11233" y="12861"/>
                  </a:lnTo>
                  <a:lnTo>
                    <a:pt x="11233" y="12861"/>
                  </a:lnTo>
                  <a:lnTo>
                    <a:pt x="11120" y="13072"/>
                  </a:lnTo>
                  <a:lnTo>
                    <a:pt x="11044" y="13284"/>
                  </a:lnTo>
                  <a:lnTo>
                    <a:pt x="11007" y="13495"/>
                  </a:lnTo>
                  <a:lnTo>
                    <a:pt x="11007" y="13742"/>
                  </a:lnTo>
                  <a:lnTo>
                    <a:pt x="11007" y="13742"/>
                  </a:lnTo>
                  <a:lnTo>
                    <a:pt x="11157" y="13812"/>
                  </a:lnTo>
                  <a:lnTo>
                    <a:pt x="11157" y="13812"/>
                  </a:lnTo>
                  <a:lnTo>
                    <a:pt x="11346" y="13636"/>
                  </a:lnTo>
                  <a:lnTo>
                    <a:pt x="11459" y="13424"/>
                  </a:lnTo>
                  <a:lnTo>
                    <a:pt x="11761" y="13001"/>
                  </a:lnTo>
                  <a:lnTo>
                    <a:pt x="11949" y="12825"/>
                  </a:lnTo>
                  <a:lnTo>
                    <a:pt x="12100" y="12649"/>
                  </a:lnTo>
                  <a:lnTo>
                    <a:pt x="12251" y="12438"/>
                  </a:lnTo>
                  <a:lnTo>
                    <a:pt x="12514" y="12297"/>
                  </a:lnTo>
                  <a:lnTo>
                    <a:pt x="12514" y="12297"/>
                  </a:lnTo>
                  <a:lnTo>
                    <a:pt x="12590" y="12086"/>
                  </a:lnTo>
                  <a:lnTo>
                    <a:pt x="12665" y="11839"/>
                  </a:lnTo>
                  <a:lnTo>
                    <a:pt x="12665" y="11663"/>
                  </a:lnTo>
                  <a:lnTo>
                    <a:pt x="12665" y="11451"/>
                  </a:lnTo>
                  <a:lnTo>
                    <a:pt x="12628" y="11275"/>
                  </a:lnTo>
                  <a:lnTo>
                    <a:pt x="12552" y="11099"/>
                  </a:lnTo>
                  <a:lnTo>
                    <a:pt x="12326" y="10641"/>
                  </a:lnTo>
                  <a:lnTo>
                    <a:pt x="12326" y="10641"/>
                  </a:lnTo>
                  <a:lnTo>
                    <a:pt x="11459" y="10112"/>
                  </a:lnTo>
                  <a:lnTo>
                    <a:pt x="11459" y="10112"/>
                  </a:lnTo>
                  <a:lnTo>
                    <a:pt x="10780" y="9830"/>
                  </a:lnTo>
                  <a:lnTo>
                    <a:pt x="10177" y="9548"/>
                  </a:lnTo>
                  <a:lnTo>
                    <a:pt x="9650" y="9267"/>
                  </a:lnTo>
                  <a:lnTo>
                    <a:pt x="9423" y="9090"/>
                  </a:lnTo>
                  <a:lnTo>
                    <a:pt x="9235" y="8914"/>
                  </a:lnTo>
                  <a:lnTo>
                    <a:pt x="9009" y="8703"/>
                  </a:lnTo>
                  <a:lnTo>
                    <a:pt x="8858" y="8527"/>
                  </a:lnTo>
                  <a:lnTo>
                    <a:pt x="8707" y="8315"/>
                  </a:lnTo>
                  <a:lnTo>
                    <a:pt x="8519" y="8104"/>
                  </a:lnTo>
                  <a:lnTo>
                    <a:pt x="8406" y="7822"/>
                  </a:lnTo>
                  <a:lnTo>
                    <a:pt x="8293" y="7505"/>
                  </a:lnTo>
                  <a:lnTo>
                    <a:pt x="8217" y="7188"/>
                  </a:lnTo>
                  <a:lnTo>
                    <a:pt x="8104" y="6870"/>
                  </a:lnTo>
                  <a:lnTo>
                    <a:pt x="8104" y="6870"/>
                  </a:lnTo>
                  <a:lnTo>
                    <a:pt x="8104" y="5813"/>
                  </a:lnTo>
                  <a:lnTo>
                    <a:pt x="8104" y="5813"/>
                  </a:lnTo>
                  <a:lnTo>
                    <a:pt x="8217" y="5461"/>
                  </a:lnTo>
                  <a:lnTo>
                    <a:pt x="8293" y="5179"/>
                  </a:lnTo>
                  <a:lnTo>
                    <a:pt x="8443" y="4862"/>
                  </a:lnTo>
                  <a:lnTo>
                    <a:pt x="8556" y="4545"/>
                  </a:lnTo>
                  <a:lnTo>
                    <a:pt x="8745" y="4298"/>
                  </a:lnTo>
                  <a:lnTo>
                    <a:pt x="8896" y="4016"/>
                  </a:lnTo>
                  <a:lnTo>
                    <a:pt x="9273" y="3558"/>
                  </a:lnTo>
                  <a:lnTo>
                    <a:pt x="9687" y="3100"/>
                  </a:lnTo>
                  <a:lnTo>
                    <a:pt x="10177" y="2677"/>
                  </a:lnTo>
                  <a:lnTo>
                    <a:pt x="10667" y="2219"/>
                  </a:lnTo>
                  <a:lnTo>
                    <a:pt x="11270" y="1796"/>
                  </a:lnTo>
                  <a:lnTo>
                    <a:pt x="11270" y="1796"/>
                  </a:lnTo>
                  <a:lnTo>
                    <a:pt x="11233" y="1479"/>
                  </a:lnTo>
                  <a:lnTo>
                    <a:pt x="11233" y="1479"/>
                  </a:lnTo>
                  <a:lnTo>
                    <a:pt x="11270" y="951"/>
                  </a:lnTo>
                  <a:lnTo>
                    <a:pt x="11270" y="951"/>
                  </a:lnTo>
                  <a:lnTo>
                    <a:pt x="11384" y="739"/>
                  </a:lnTo>
                  <a:lnTo>
                    <a:pt x="11459" y="598"/>
                  </a:lnTo>
                  <a:lnTo>
                    <a:pt x="11610" y="457"/>
                  </a:lnTo>
                  <a:lnTo>
                    <a:pt x="11798" y="422"/>
                  </a:lnTo>
                  <a:lnTo>
                    <a:pt x="11987" y="422"/>
                  </a:lnTo>
                  <a:lnTo>
                    <a:pt x="12213" y="422"/>
                  </a:lnTo>
                  <a:lnTo>
                    <a:pt x="12439" y="457"/>
                  </a:lnTo>
                  <a:lnTo>
                    <a:pt x="12665" y="528"/>
                  </a:lnTo>
                  <a:lnTo>
                    <a:pt x="12665" y="528"/>
                  </a:lnTo>
                  <a:lnTo>
                    <a:pt x="12967" y="528"/>
                  </a:lnTo>
                  <a:lnTo>
                    <a:pt x="12967" y="528"/>
                  </a:lnTo>
                  <a:lnTo>
                    <a:pt x="13193" y="422"/>
                  </a:lnTo>
                  <a:lnTo>
                    <a:pt x="13344" y="317"/>
                  </a:lnTo>
                  <a:lnTo>
                    <a:pt x="13382" y="317"/>
                  </a:lnTo>
                  <a:lnTo>
                    <a:pt x="13419" y="246"/>
                  </a:lnTo>
                  <a:lnTo>
                    <a:pt x="13457" y="140"/>
                  </a:lnTo>
                  <a:lnTo>
                    <a:pt x="13457" y="0"/>
                  </a:lnTo>
                  <a:lnTo>
                    <a:pt x="13457" y="0"/>
                  </a:lnTo>
                  <a:lnTo>
                    <a:pt x="13532" y="0"/>
                  </a:lnTo>
                  <a:lnTo>
                    <a:pt x="13570" y="0"/>
                  </a:lnTo>
                  <a:lnTo>
                    <a:pt x="13683" y="105"/>
                  </a:lnTo>
                  <a:lnTo>
                    <a:pt x="13683" y="105"/>
                  </a:lnTo>
                  <a:lnTo>
                    <a:pt x="13646" y="317"/>
                  </a:lnTo>
                  <a:lnTo>
                    <a:pt x="13570" y="457"/>
                  </a:lnTo>
                  <a:lnTo>
                    <a:pt x="13495" y="563"/>
                  </a:lnTo>
                  <a:lnTo>
                    <a:pt x="13344" y="669"/>
                  </a:lnTo>
                  <a:lnTo>
                    <a:pt x="13193" y="704"/>
                  </a:lnTo>
                  <a:lnTo>
                    <a:pt x="13004" y="739"/>
                  </a:lnTo>
                  <a:lnTo>
                    <a:pt x="12628" y="739"/>
                  </a:lnTo>
                  <a:lnTo>
                    <a:pt x="12213" y="739"/>
                  </a:lnTo>
                  <a:lnTo>
                    <a:pt x="12062" y="775"/>
                  </a:lnTo>
                  <a:lnTo>
                    <a:pt x="11949" y="845"/>
                  </a:lnTo>
                  <a:lnTo>
                    <a:pt x="11798" y="915"/>
                  </a:lnTo>
                  <a:lnTo>
                    <a:pt x="11685" y="1021"/>
                  </a:lnTo>
                  <a:lnTo>
                    <a:pt x="11685" y="1232"/>
                  </a:lnTo>
                  <a:lnTo>
                    <a:pt x="11685" y="1479"/>
                  </a:lnTo>
                  <a:lnTo>
                    <a:pt x="11685" y="1479"/>
                  </a:lnTo>
                  <a:lnTo>
                    <a:pt x="11723" y="1515"/>
                  </a:lnTo>
                  <a:lnTo>
                    <a:pt x="11723" y="1515"/>
                  </a:lnTo>
                  <a:lnTo>
                    <a:pt x="12401" y="1232"/>
                  </a:lnTo>
                  <a:lnTo>
                    <a:pt x="13042" y="986"/>
                  </a:lnTo>
                  <a:lnTo>
                    <a:pt x="13683" y="845"/>
                  </a:lnTo>
                  <a:lnTo>
                    <a:pt x="14399" y="739"/>
                  </a:lnTo>
                  <a:lnTo>
                    <a:pt x="14399" y="739"/>
                  </a:lnTo>
                  <a:lnTo>
                    <a:pt x="14889" y="739"/>
                  </a:lnTo>
                  <a:lnTo>
                    <a:pt x="14889" y="739"/>
                  </a:lnTo>
                  <a:lnTo>
                    <a:pt x="15304" y="775"/>
                  </a:lnTo>
                  <a:lnTo>
                    <a:pt x="15719" y="845"/>
                  </a:lnTo>
                  <a:lnTo>
                    <a:pt x="16058" y="915"/>
                  </a:lnTo>
                  <a:lnTo>
                    <a:pt x="16473" y="986"/>
                  </a:lnTo>
                  <a:lnTo>
                    <a:pt x="16774" y="1092"/>
                  </a:lnTo>
                  <a:lnTo>
                    <a:pt x="17151" y="1232"/>
                  </a:lnTo>
                  <a:lnTo>
                    <a:pt x="17528" y="1444"/>
                  </a:lnTo>
                  <a:lnTo>
                    <a:pt x="17830" y="1585"/>
                  </a:lnTo>
                  <a:lnTo>
                    <a:pt x="17830" y="1585"/>
                  </a:lnTo>
                  <a:lnTo>
                    <a:pt x="18621" y="2290"/>
                  </a:lnTo>
                  <a:lnTo>
                    <a:pt x="19413" y="3030"/>
                  </a:lnTo>
                  <a:lnTo>
                    <a:pt x="19752" y="3417"/>
                  </a:lnTo>
                  <a:lnTo>
                    <a:pt x="20129" y="3840"/>
                  </a:lnTo>
                  <a:lnTo>
                    <a:pt x="20431" y="4228"/>
                  </a:lnTo>
                  <a:lnTo>
                    <a:pt x="20770" y="4686"/>
                  </a:lnTo>
                  <a:lnTo>
                    <a:pt x="20996" y="5108"/>
                  </a:lnTo>
                  <a:lnTo>
                    <a:pt x="21222" y="5567"/>
                  </a:lnTo>
                  <a:lnTo>
                    <a:pt x="21373" y="6025"/>
                  </a:lnTo>
                  <a:lnTo>
                    <a:pt x="21524" y="6483"/>
                  </a:lnTo>
                  <a:lnTo>
                    <a:pt x="21600" y="6976"/>
                  </a:lnTo>
                  <a:lnTo>
                    <a:pt x="21600" y="7505"/>
                  </a:lnTo>
                  <a:lnTo>
                    <a:pt x="21524" y="7998"/>
                  </a:lnTo>
                  <a:lnTo>
                    <a:pt x="21335" y="8562"/>
                  </a:lnTo>
                  <a:lnTo>
                    <a:pt x="21335" y="8562"/>
                  </a:lnTo>
                  <a:lnTo>
                    <a:pt x="21071" y="8950"/>
                  </a:lnTo>
                  <a:lnTo>
                    <a:pt x="20808" y="9337"/>
                  </a:lnTo>
                  <a:lnTo>
                    <a:pt x="20506" y="9654"/>
                  </a:lnTo>
                  <a:lnTo>
                    <a:pt x="20167" y="9971"/>
                  </a:lnTo>
                  <a:lnTo>
                    <a:pt x="19715" y="10253"/>
                  </a:lnTo>
                  <a:lnTo>
                    <a:pt x="19338" y="10465"/>
                  </a:lnTo>
                  <a:lnTo>
                    <a:pt x="18923" y="10641"/>
                  </a:lnTo>
                  <a:lnTo>
                    <a:pt x="18395" y="10746"/>
                  </a:lnTo>
                  <a:lnTo>
                    <a:pt x="18395" y="10746"/>
                  </a:lnTo>
                  <a:lnTo>
                    <a:pt x="17830" y="10746"/>
                  </a:lnTo>
                  <a:lnTo>
                    <a:pt x="17830" y="10746"/>
                  </a:lnTo>
                  <a:lnTo>
                    <a:pt x="17302" y="10676"/>
                  </a:lnTo>
                  <a:lnTo>
                    <a:pt x="17302" y="10676"/>
                  </a:lnTo>
                  <a:lnTo>
                    <a:pt x="16925" y="10535"/>
                  </a:lnTo>
                  <a:lnTo>
                    <a:pt x="16548" y="10394"/>
                  </a:lnTo>
                  <a:lnTo>
                    <a:pt x="16209" y="10148"/>
                  </a:lnTo>
                  <a:lnTo>
                    <a:pt x="15907" y="9901"/>
                  </a:lnTo>
                  <a:lnTo>
                    <a:pt x="15681" y="9654"/>
                  </a:lnTo>
                  <a:lnTo>
                    <a:pt x="15417" y="9302"/>
                  </a:lnTo>
                  <a:lnTo>
                    <a:pt x="15304" y="8950"/>
                  </a:lnTo>
                  <a:lnTo>
                    <a:pt x="15229" y="8562"/>
                  </a:lnTo>
                  <a:lnTo>
                    <a:pt x="15229" y="8562"/>
                  </a:lnTo>
                  <a:lnTo>
                    <a:pt x="15304" y="7857"/>
                  </a:lnTo>
                  <a:lnTo>
                    <a:pt x="15379" y="7505"/>
                  </a:lnTo>
                  <a:lnTo>
                    <a:pt x="15455" y="7223"/>
                  </a:lnTo>
                  <a:lnTo>
                    <a:pt x="15643" y="6906"/>
                  </a:lnTo>
                  <a:lnTo>
                    <a:pt x="15794" y="6659"/>
                  </a:lnTo>
                  <a:lnTo>
                    <a:pt x="15983" y="6342"/>
                  </a:lnTo>
                  <a:lnTo>
                    <a:pt x="16246" y="6095"/>
                  </a:lnTo>
                  <a:lnTo>
                    <a:pt x="16246" y="6095"/>
                  </a:lnTo>
                  <a:lnTo>
                    <a:pt x="16586" y="5919"/>
                  </a:lnTo>
                  <a:lnTo>
                    <a:pt x="16774" y="5884"/>
                  </a:lnTo>
                  <a:lnTo>
                    <a:pt x="16774" y="5884"/>
                  </a:lnTo>
                  <a:lnTo>
                    <a:pt x="17000" y="5954"/>
                  </a:lnTo>
                  <a:lnTo>
                    <a:pt x="17189" y="5989"/>
                  </a:lnTo>
                  <a:lnTo>
                    <a:pt x="17340" y="5954"/>
                  </a:lnTo>
                  <a:lnTo>
                    <a:pt x="17528" y="5919"/>
                  </a:lnTo>
                  <a:lnTo>
                    <a:pt x="17830" y="5743"/>
                  </a:lnTo>
                  <a:lnTo>
                    <a:pt x="18056" y="5708"/>
                  </a:lnTo>
                  <a:lnTo>
                    <a:pt x="18244" y="5708"/>
                  </a:lnTo>
                  <a:lnTo>
                    <a:pt x="18244" y="5708"/>
                  </a:lnTo>
                  <a:lnTo>
                    <a:pt x="17981" y="5919"/>
                  </a:lnTo>
                  <a:lnTo>
                    <a:pt x="17717" y="6131"/>
                  </a:lnTo>
                  <a:lnTo>
                    <a:pt x="17604" y="6236"/>
                  </a:lnTo>
                  <a:lnTo>
                    <a:pt x="17528" y="6342"/>
                  </a:lnTo>
                  <a:lnTo>
                    <a:pt x="17415" y="6448"/>
                  </a:lnTo>
                  <a:lnTo>
                    <a:pt x="17377" y="6624"/>
                  </a:lnTo>
                  <a:lnTo>
                    <a:pt x="17377" y="6624"/>
                  </a:lnTo>
                  <a:lnTo>
                    <a:pt x="17491" y="6729"/>
                  </a:lnTo>
                  <a:lnTo>
                    <a:pt x="17528" y="6835"/>
                  </a:lnTo>
                  <a:lnTo>
                    <a:pt x="17566" y="7047"/>
                  </a:lnTo>
                  <a:lnTo>
                    <a:pt x="17566" y="7293"/>
                  </a:lnTo>
                  <a:lnTo>
                    <a:pt x="17491" y="7505"/>
                  </a:lnTo>
                  <a:lnTo>
                    <a:pt x="17377" y="7681"/>
                  </a:lnTo>
                  <a:lnTo>
                    <a:pt x="17227" y="7927"/>
                  </a:lnTo>
                  <a:lnTo>
                    <a:pt x="17038" y="8069"/>
                  </a:lnTo>
                  <a:lnTo>
                    <a:pt x="16812" y="8174"/>
                  </a:lnTo>
                  <a:lnTo>
                    <a:pt x="16812" y="8174"/>
                  </a:lnTo>
                  <a:lnTo>
                    <a:pt x="16812" y="7998"/>
                  </a:lnTo>
                  <a:lnTo>
                    <a:pt x="16849" y="7787"/>
                  </a:lnTo>
                  <a:lnTo>
                    <a:pt x="16925" y="7540"/>
                  </a:lnTo>
                  <a:lnTo>
                    <a:pt x="16925" y="7399"/>
                  </a:lnTo>
                  <a:lnTo>
                    <a:pt x="16925" y="7399"/>
                  </a:lnTo>
                  <a:lnTo>
                    <a:pt x="16774" y="7223"/>
                  </a:lnTo>
                  <a:lnTo>
                    <a:pt x="16736" y="7117"/>
                  </a:lnTo>
                  <a:lnTo>
                    <a:pt x="16661" y="7012"/>
                  </a:lnTo>
                  <a:lnTo>
                    <a:pt x="16661" y="6906"/>
                  </a:lnTo>
                  <a:lnTo>
                    <a:pt x="16661" y="6800"/>
                  </a:lnTo>
                  <a:lnTo>
                    <a:pt x="16699" y="6694"/>
                  </a:lnTo>
                  <a:lnTo>
                    <a:pt x="16849" y="6377"/>
                  </a:lnTo>
                  <a:lnTo>
                    <a:pt x="16849" y="6377"/>
                  </a:lnTo>
                  <a:lnTo>
                    <a:pt x="16661" y="6377"/>
                  </a:lnTo>
                  <a:lnTo>
                    <a:pt x="16510" y="6412"/>
                  </a:lnTo>
                  <a:lnTo>
                    <a:pt x="16397" y="6518"/>
                  </a:lnTo>
                  <a:lnTo>
                    <a:pt x="16284" y="6624"/>
                  </a:lnTo>
                  <a:lnTo>
                    <a:pt x="16209" y="6729"/>
                  </a:lnTo>
                  <a:lnTo>
                    <a:pt x="16096" y="6906"/>
                  </a:lnTo>
                  <a:lnTo>
                    <a:pt x="15945" y="7188"/>
                  </a:lnTo>
                  <a:lnTo>
                    <a:pt x="15907" y="7540"/>
                  </a:lnTo>
                  <a:lnTo>
                    <a:pt x="15907" y="7927"/>
                  </a:lnTo>
                  <a:lnTo>
                    <a:pt x="15907" y="8491"/>
                  </a:lnTo>
                  <a:lnTo>
                    <a:pt x="15907" y="8491"/>
                  </a:lnTo>
                  <a:lnTo>
                    <a:pt x="15983" y="8738"/>
                  </a:lnTo>
                  <a:lnTo>
                    <a:pt x="16171" y="9020"/>
                  </a:lnTo>
                  <a:lnTo>
                    <a:pt x="16360" y="9267"/>
                  </a:lnTo>
                  <a:lnTo>
                    <a:pt x="16548" y="9478"/>
                  </a:lnTo>
                  <a:lnTo>
                    <a:pt x="16812" y="9654"/>
                  </a:lnTo>
                  <a:lnTo>
                    <a:pt x="17076" y="9830"/>
                  </a:lnTo>
                  <a:lnTo>
                    <a:pt x="17377" y="9901"/>
                  </a:lnTo>
                  <a:lnTo>
                    <a:pt x="17717" y="9936"/>
                  </a:lnTo>
                  <a:lnTo>
                    <a:pt x="17717" y="9936"/>
                  </a:lnTo>
                  <a:lnTo>
                    <a:pt x="17717" y="10007"/>
                  </a:lnTo>
                  <a:lnTo>
                    <a:pt x="17717" y="10007"/>
                  </a:lnTo>
                  <a:lnTo>
                    <a:pt x="18207" y="10007"/>
                  </a:lnTo>
                  <a:lnTo>
                    <a:pt x="18207" y="10007"/>
                  </a:lnTo>
                  <a:lnTo>
                    <a:pt x="18207" y="9936"/>
                  </a:lnTo>
                  <a:lnTo>
                    <a:pt x="18207" y="9936"/>
                  </a:lnTo>
                  <a:lnTo>
                    <a:pt x="18584" y="9901"/>
                  </a:lnTo>
                  <a:lnTo>
                    <a:pt x="18923" y="9725"/>
                  </a:lnTo>
                  <a:lnTo>
                    <a:pt x="19187" y="9584"/>
                  </a:lnTo>
                  <a:lnTo>
                    <a:pt x="19451" y="9408"/>
                  </a:lnTo>
                  <a:lnTo>
                    <a:pt x="19715" y="9161"/>
                  </a:lnTo>
                  <a:lnTo>
                    <a:pt x="19941" y="8914"/>
                  </a:lnTo>
                  <a:lnTo>
                    <a:pt x="20205" y="8703"/>
                  </a:lnTo>
                  <a:lnTo>
                    <a:pt x="20393" y="8386"/>
                  </a:lnTo>
                  <a:lnTo>
                    <a:pt x="20393" y="8386"/>
                  </a:lnTo>
                  <a:lnTo>
                    <a:pt x="20657" y="7434"/>
                  </a:lnTo>
                  <a:lnTo>
                    <a:pt x="20657" y="7434"/>
                  </a:lnTo>
                  <a:lnTo>
                    <a:pt x="20619" y="6976"/>
                  </a:lnTo>
                  <a:lnTo>
                    <a:pt x="20619" y="6976"/>
                  </a:lnTo>
                  <a:lnTo>
                    <a:pt x="20506" y="6624"/>
                  </a:lnTo>
                  <a:lnTo>
                    <a:pt x="20431" y="6272"/>
                  </a:lnTo>
                  <a:lnTo>
                    <a:pt x="20318" y="5919"/>
                  </a:lnTo>
                  <a:lnTo>
                    <a:pt x="20167" y="5567"/>
                  </a:lnTo>
                  <a:lnTo>
                    <a:pt x="19941" y="5214"/>
                  </a:lnTo>
                  <a:lnTo>
                    <a:pt x="19752" y="4968"/>
                  </a:lnTo>
                  <a:lnTo>
                    <a:pt x="19564" y="4615"/>
                  </a:lnTo>
                  <a:lnTo>
                    <a:pt x="19338" y="4333"/>
                  </a:lnTo>
                  <a:lnTo>
                    <a:pt x="18847" y="3770"/>
                  </a:lnTo>
                  <a:lnTo>
                    <a:pt x="18282" y="3241"/>
                  </a:lnTo>
                  <a:lnTo>
                    <a:pt x="17717" y="2713"/>
                  </a:lnTo>
                  <a:lnTo>
                    <a:pt x="17076" y="2219"/>
                  </a:lnTo>
                  <a:lnTo>
                    <a:pt x="17076" y="2219"/>
                  </a:lnTo>
                  <a:lnTo>
                    <a:pt x="16586" y="1972"/>
                  </a:lnTo>
                  <a:lnTo>
                    <a:pt x="16096" y="1761"/>
                  </a:lnTo>
                  <a:lnTo>
                    <a:pt x="15870" y="1691"/>
                  </a:lnTo>
                  <a:lnTo>
                    <a:pt x="15606" y="1620"/>
                  </a:lnTo>
                  <a:lnTo>
                    <a:pt x="15342" y="1550"/>
                  </a:lnTo>
                  <a:lnTo>
                    <a:pt x="15078" y="1515"/>
                  </a:lnTo>
                  <a:lnTo>
                    <a:pt x="15078" y="1515"/>
                  </a:lnTo>
                  <a:lnTo>
                    <a:pt x="14550" y="1515"/>
                  </a:lnTo>
                  <a:lnTo>
                    <a:pt x="14550" y="1515"/>
                  </a:lnTo>
                  <a:lnTo>
                    <a:pt x="13872" y="1655"/>
                  </a:lnTo>
                  <a:lnTo>
                    <a:pt x="13306" y="1832"/>
                  </a:lnTo>
                  <a:lnTo>
                    <a:pt x="12703" y="2043"/>
                  </a:lnTo>
                  <a:lnTo>
                    <a:pt x="12100" y="2325"/>
                  </a:lnTo>
                  <a:lnTo>
                    <a:pt x="12100" y="2325"/>
                  </a:lnTo>
                  <a:lnTo>
                    <a:pt x="12100" y="2536"/>
                  </a:lnTo>
                  <a:lnTo>
                    <a:pt x="12175" y="2713"/>
                  </a:lnTo>
                  <a:lnTo>
                    <a:pt x="12213" y="2783"/>
                  </a:lnTo>
                  <a:lnTo>
                    <a:pt x="12326" y="2889"/>
                  </a:lnTo>
                  <a:lnTo>
                    <a:pt x="12439" y="2959"/>
                  </a:lnTo>
                  <a:lnTo>
                    <a:pt x="12514" y="2959"/>
                  </a:lnTo>
                  <a:lnTo>
                    <a:pt x="12665" y="2959"/>
                  </a:lnTo>
                  <a:lnTo>
                    <a:pt x="12741" y="2959"/>
                  </a:lnTo>
                  <a:lnTo>
                    <a:pt x="13042" y="2818"/>
                  </a:lnTo>
                  <a:lnTo>
                    <a:pt x="13306" y="2713"/>
                  </a:lnTo>
                  <a:lnTo>
                    <a:pt x="13570" y="2501"/>
                  </a:lnTo>
                  <a:lnTo>
                    <a:pt x="13796" y="2290"/>
                  </a:lnTo>
                  <a:lnTo>
                    <a:pt x="13796" y="2290"/>
                  </a:lnTo>
                  <a:lnTo>
                    <a:pt x="14098" y="2255"/>
                  </a:lnTo>
                  <a:lnTo>
                    <a:pt x="14211" y="2255"/>
                  </a:lnTo>
                  <a:lnTo>
                    <a:pt x="14362" y="2290"/>
                  </a:lnTo>
                  <a:lnTo>
                    <a:pt x="14437" y="2360"/>
                  </a:lnTo>
                  <a:lnTo>
                    <a:pt x="14512" y="2431"/>
                  </a:lnTo>
                  <a:lnTo>
                    <a:pt x="14550" y="2536"/>
                  </a:lnTo>
                  <a:lnTo>
                    <a:pt x="14550" y="2713"/>
                  </a:lnTo>
                  <a:lnTo>
                    <a:pt x="14550" y="2713"/>
                  </a:lnTo>
                  <a:lnTo>
                    <a:pt x="14399" y="2607"/>
                  </a:lnTo>
                  <a:lnTo>
                    <a:pt x="14286" y="2572"/>
                  </a:lnTo>
                  <a:lnTo>
                    <a:pt x="14136" y="2536"/>
                  </a:lnTo>
                  <a:lnTo>
                    <a:pt x="14022" y="2572"/>
                  </a:lnTo>
                  <a:lnTo>
                    <a:pt x="13909" y="2607"/>
                  </a:lnTo>
                  <a:lnTo>
                    <a:pt x="13834" y="2642"/>
                  </a:lnTo>
                  <a:lnTo>
                    <a:pt x="13570" y="2748"/>
                  </a:lnTo>
                  <a:lnTo>
                    <a:pt x="13155" y="3170"/>
                  </a:lnTo>
                  <a:lnTo>
                    <a:pt x="12929" y="3312"/>
                  </a:lnTo>
                  <a:lnTo>
                    <a:pt x="12741" y="3453"/>
                  </a:lnTo>
                  <a:lnTo>
                    <a:pt x="12741" y="3453"/>
                  </a:lnTo>
                  <a:lnTo>
                    <a:pt x="12401" y="3417"/>
                  </a:lnTo>
                  <a:lnTo>
                    <a:pt x="12401" y="3417"/>
                  </a:lnTo>
                  <a:lnTo>
                    <a:pt x="12251" y="3347"/>
                  </a:lnTo>
                  <a:lnTo>
                    <a:pt x="12138" y="3276"/>
                  </a:lnTo>
                  <a:lnTo>
                    <a:pt x="11987" y="3100"/>
                  </a:lnTo>
                  <a:lnTo>
                    <a:pt x="11572" y="2642"/>
                  </a:lnTo>
                  <a:lnTo>
                    <a:pt x="11572" y="2642"/>
                  </a:lnTo>
                  <a:lnTo>
                    <a:pt x="10253" y="3488"/>
                  </a:lnTo>
                  <a:lnTo>
                    <a:pt x="10253" y="3488"/>
                  </a:lnTo>
                  <a:lnTo>
                    <a:pt x="9725" y="4193"/>
                  </a:lnTo>
                  <a:lnTo>
                    <a:pt x="9537" y="4545"/>
                  </a:lnTo>
                  <a:lnTo>
                    <a:pt x="9310" y="4968"/>
                  </a:lnTo>
                  <a:lnTo>
                    <a:pt x="9310" y="4968"/>
                  </a:lnTo>
                  <a:lnTo>
                    <a:pt x="9046" y="5989"/>
                  </a:lnTo>
                  <a:lnTo>
                    <a:pt x="9046" y="5989"/>
                  </a:lnTo>
                  <a:lnTo>
                    <a:pt x="9046" y="6553"/>
                  </a:lnTo>
                  <a:lnTo>
                    <a:pt x="9046" y="6553"/>
                  </a:lnTo>
                  <a:lnTo>
                    <a:pt x="9122" y="6906"/>
                  </a:lnTo>
                  <a:lnTo>
                    <a:pt x="9235" y="7188"/>
                  </a:lnTo>
                  <a:lnTo>
                    <a:pt x="9310" y="7469"/>
                  </a:lnTo>
                  <a:lnTo>
                    <a:pt x="9461" y="7681"/>
                  </a:lnTo>
                  <a:lnTo>
                    <a:pt x="9574" y="7927"/>
                  </a:lnTo>
                  <a:lnTo>
                    <a:pt x="9763" y="8174"/>
                  </a:lnTo>
                  <a:lnTo>
                    <a:pt x="10215" y="8703"/>
                  </a:lnTo>
                  <a:lnTo>
                    <a:pt x="10215" y="8703"/>
                  </a:lnTo>
                  <a:lnTo>
                    <a:pt x="10818" y="8985"/>
                  </a:lnTo>
                  <a:lnTo>
                    <a:pt x="11459" y="9302"/>
                  </a:lnTo>
                  <a:lnTo>
                    <a:pt x="12062" y="9584"/>
                  </a:lnTo>
                  <a:lnTo>
                    <a:pt x="12326" y="9760"/>
                  </a:lnTo>
                  <a:lnTo>
                    <a:pt x="12590" y="9901"/>
                  </a:lnTo>
                  <a:lnTo>
                    <a:pt x="12816" y="10112"/>
                  </a:lnTo>
                  <a:lnTo>
                    <a:pt x="13042" y="10359"/>
                  </a:lnTo>
                  <a:lnTo>
                    <a:pt x="13231" y="10570"/>
                  </a:lnTo>
                  <a:lnTo>
                    <a:pt x="13344" y="10817"/>
                  </a:lnTo>
                  <a:lnTo>
                    <a:pt x="13419" y="11099"/>
                  </a:lnTo>
                  <a:lnTo>
                    <a:pt x="13495" y="11416"/>
                  </a:lnTo>
                  <a:lnTo>
                    <a:pt x="13495" y="11768"/>
                  </a:lnTo>
                  <a:lnTo>
                    <a:pt x="13457" y="12156"/>
                  </a:lnTo>
                  <a:lnTo>
                    <a:pt x="13457" y="12156"/>
                  </a:lnTo>
                  <a:lnTo>
                    <a:pt x="13306" y="12438"/>
                  </a:lnTo>
                  <a:lnTo>
                    <a:pt x="13193" y="12684"/>
                  </a:lnTo>
                  <a:lnTo>
                    <a:pt x="13155" y="12825"/>
                  </a:lnTo>
                  <a:lnTo>
                    <a:pt x="13155" y="12931"/>
                  </a:lnTo>
                  <a:lnTo>
                    <a:pt x="13193" y="13284"/>
                  </a:lnTo>
                  <a:lnTo>
                    <a:pt x="13193" y="13284"/>
                  </a:lnTo>
                  <a:lnTo>
                    <a:pt x="13193" y="13636"/>
                  </a:lnTo>
                  <a:lnTo>
                    <a:pt x="13193" y="13636"/>
                  </a:lnTo>
                  <a:lnTo>
                    <a:pt x="13042" y="14376"/>
                  </a:lnTo>
                  <a:lnTo>
                    <a:pt x="12967" y="14693"/>
                  </a:lnTo>
                  <a:lnTo>
                    <a:pt x="12816" y="15081"/>
                  </a:lnTo>
                  <a:lnTo>
                    <a:pt x="12816" y="15081"/>
                  </a:lnTo>
                  <a:lnTo>
                    <a:pt x="12741" y="15081"/>
                  </a:lnTo>
                  <a:lnTo>
                    <a:pt x="12741" y="15081"/>
                  </a:lnTo>
                  <a:lnTo>
                    <a:pt x="12741" y="15433"/>
                  </a:lnTo>
                  <a:lnTo>
                    <a:pt x="12741" y="15433"/>
                  </a:lnTo>
                  <a:lnTo>
                    <a:pt x="12816" y="15433"/>
                  </a:lnTo>
                  <a:lnTo>
                    <a:pt x="12816" y="15433"/>
                  </a:lnTo>
                  <a:lnTo>
                    <a:pt x="12854" y="15644"/>
                  </a:lnTo>
                  <a:lnTo>
                    <a:pt x="12854" y="15644"/>
                  </a:lnTo>
                  <a:lnTo>
                    <a:pt x="13080" y="15680"/>
                  </a:lnTo>
                  <a:lnTo>
                    <a:pt x="13080" y="15680"/>
                  </a:lnTo>
                  <a:lnTo>
                    <a:pt x="13231" y="14482"/>
                  </a:lnTo>
                  <a:lnTo>
                    <a:pt x="13231" y="14482"/>
                  </a:lnTo>
                  <a:lnTo>
                    <a:pt x="13382" y="14376"/>
                  </a:lnTo>
                  <a:lnTo>
                    <a:pt x="13457" y="14341"/>
                  </a:lnTo>
                  <a:lnTo>
                    <a:pt x="13570" y="14305"/>
                  </a:lnTo>
                  <a:lnTo>
                    <a:pt x="13683" y="14305"/>
                  </a:lnTo>
                  <a:lnTo>
                    <a:pt x="13796" y="14341"/>
                  </a:lnTo>
                  <a:lnTo>
                    <a:pt x="13834" y="14376"/>
                  </a:lnTo>
                  <a:lnTo>
                    <a:pt x="14022" y="14517"/>
                  </a:lnTo>
                  <a:lnTo>
                    <a:pt x="14098" y="14693"/>
                  </a:lnTo>
                  <a:lnTo>
                    <a:pt x="14173" y="14905"/>
                  </a:lnTo>
                  <a:lnTo>
                    <a:pt x="14362" y="15292"/>
                  </a:lnTo>
                  <a:lnTo>
                    <a:pt x="14362" y="15292"/>
                  </a:lnTo>
                  <a:lnTo>
                    <a:pt x="14550" y="15362"/>
                  </a:lnTo>
                  <a:lnTo>
                    <a:pt x="14663" y="15362"/>
                  </a:lnTo>
                  <a:lnTo>
                    <a:pt x="14663" y="15362"/>
                  </a:lnTo>
                  <a:lnTo>
                    <a:pt x="14814" y="15362"/>
                  </a:lnTo>
                  <a:lnTo>
                    <a:pt x="14927" y="15292"/>
                  </a:lnTo>
                  <a:lnTo>
                    <a:pt x="15078" y="15186"/>
                  </a:lnTo>
                  <a:lnTo>
                    <a:pt x="15191" y="15116"/>
                  </a:lnTo>
                  <a:lnTo>
                    <a:pt x="15342" y="15045"/>
                  </a:lnTo>
                  <a:lnTo>
                    <a:pt x="15417" y="15045"/>
                  </a:lnTo>
                  <a:lnTo>
                    <a:pt x="15530" y="15045"/>
                  </a:lnTo>
                  <a:lnTo>
                    <a:pt x="15530" y="15045"/>
                  </a:lnTo>
                  <a:lnTo>
                    <a:pt x="15606" y="15257"/>
                  </a:lnTo>
                  <a:lnTo>
                    <a:pt x="15606" y="15362"/>
                  </a:lnTo>
                  <a:lnTo>
                    <a:pt x="15568" y="15539"/>
                  </a:lnTo>
                  <a:lnTo>
                    <a:pt x="15493" y="15680"/>
                  </a:lnTo>
                  <a:lnTo>
                    <a:pt x="15417" y="15820"/>
                  </a:lnTo>
                  <a:lnTo>
                    <a:pt x="15304" y="15891"/>
                  </a:lnTo>
                  <a:lnTo>
                    <a:pt x="15040" y="16138"/>
                  </a:lnTo>
                  <a:lnTo>
                    <a:pt x="15040" y="16138"/>
                  </a:lnTo>
                  <a:lnTo>
                    <a:pt x="15304" y="16138"/>
                  </a:lnTo>
                  <a:lnTo>
                    <a:pt x="15304" y="16138"/>
                  </a:lnTo>
                  <a:lnTo>
                    <a:pt x="15455" y="15997"/>
                  </a:lnTo>
                  <a:lnTo>
                    <a:pt x="15643" y="15891"/>
                  </a:lnTo>
                  <a:lnTo>
                    <a:pt x="15832" y="15820"/>
                  </a:lnTo>
                  <a:lnTo>
                    <a:pt x="16020" y="15715"/>
                  </a:lnTo>
                  <a:lnTo>
                    <a:pt x="16020" y="15715"/>
                  </a:lnTo>
                  <a:lnTo>
                    <a:pt x="16548" y="15715"/>
                  </a:lnTo>
                  <a:lnTo>
                    <a:pt x="16548" y="15715"/>
                  </a:lnTo>
                  <a:lnTo>
                    <a:pt x="16774" y="15891"/>
                  </a:lnTo>
                  <a:lnTo>
                    <a:pt x="17000" y="16102"/>
                  </a:lnTo>
                  <a:lnTo>
                    <a:pt x="17113" y="16384"/>
                  </a:lnTo>
                  <a:lnTo>
                    <a:pt x="17189" y="16596"/>
                  </a:lnTo>
                  <a:lnTo>
                    <a:pt x="17227" y="16843"/>
                  </a:lnTo>
                  <a:lnTo>
                    <a:pt x="17189" y="16948"/>
                  </a:lnTo>
                  <a:lnTo>
                    <a:pt x="17189" y="17054"/>
                  </a:lnTo>
                  <a:lnTo>
                    <a:pt x="17113" y="17124"/>
                  </a:lnTo>
                  <a:lnTo>
                    <a:pt x="17038" y="17230"/>
                  </a:lnTo>
                  <a:lnTo>
                    <a:pt x="16925" y="17336"/>
                  </a:lnTo>
                  <a:lnTo>
                    <a:pt x="16774" y="17406"/>
                  </a:lnTo>
                  <a:lnTo>
                    <a:pt x="16774" y="17406"/>
                  </a:lnTo>
                  <a:lnTo>
                    <a:pt x="16812" y="17124"/>
                  </a:lnTo>
                  <a:lnTo>
                    <a:pt x="16812" y="17089"/>
                  </a:lnTo>
                  <a:lnTo>
                    <a:pt x="16774" y="16948"/>
                  </a:lnTo>
                  <a:lnTo>
                    <a:pt x="16774" y="16878"/>
                  </a:lnTo>
                  <a:lnTo>
                    <a:pt x="16699" y="16772"/>
                  </a:lnTo>
                  <a:lnTo>
                    <a:pt x="16510" y="16596"/>
                  </a:lnTo>
                  <a:lnTo>
                    <a:pt x="16510" y="16596"/>
                  </a:lnTo>
                  <a:lnTo>
                    <a:pt x="16397" y="16596"/>
                  </a:lnTo>
                  <a:lnTo>
                    <a:pt x="16397" y="16596"/>
                  </a:lnTo>
                  <a:lnTo>
                    <a:pt x="16322" y="16913"/>
                  </a:lnTo>
                  <a:lnTo>
                    <a:pt x="16322" y="16913"/>
                  </a:lnTo>
                  <a:lnTo>
                    <a:pt x="16058" y="17089"/>
                  </a:lnTo>
                  <a:lnTo>
                    <a:pt x="16058" y="17089"/>
                  </a:lnTo>
                  <a:lnTo>
                    <a:pt x="16171" y="17265"/>
                  </a:lnTo>
                  <a:lnTo>
                    <a:pt x="16246" y="17441"/>
                  </a:lnTo>
                  <a:lnTo>
                    <a:pt x="16246" y="17618"/>
                  </a:lnTo>
                  <a:lnTo>
                    <a:pt x="16246" y="17794"/>
                  </a:lnTo>
                  <a:lnTo>
                    <a:pt x="16171" y="17970"/>
                  </a:lnTo>
                  <a:lnTo>
                    <a:pt x="16020" y="18111"/>
                  </a:lnTo>
                  <a:lnTo>
                    <a:pt x="15907" y="18181"/>
                  </a:lnTo>
                  <a:lnTo>
                    <a:pt x="15643" y="18287"/>
                  </a:lnTo>
                  <a:lnTo>
                    <a:pt x="15643" y="18287"/>
                  </a:lnTo>
                  <a:lnTo>
                    <a:pt x="15417" y="18111"/>
                  </a:lnTo>
                  <a:lnTo>
                    <a:pt x="15266" y="17900"/>
                  </a:lnTo>
                  <a:lnTo>
                    <a:pt x="15266" y="17900"/>
                  </a:lnTo>
                  <a:lnTo>
                    <a:pt x="15229" y="18005"/>
                  </a:lnTo>
                  <a:lnTo>
                    <a:pt x="15229" y="18111"/>
                  </a:lnTo>
                  <a:lnTo>
                    <a:pt x="15229" y="18252"/>
                  </a:lnTo>
                  <a:lnTo>
                    <a:pt x="15266" y="18393"/>
                  </a:lnTo>
                  <a:lnTo>
                    <a:pt x="15304" y="18604"/>
                  </a:lnTo>
                  <a:lnTo>
                    <a:pt x="15304" y="18604"/>
                  </a:lnTo>
                  <a:lnTo>
                    <a:pt x="15191" y="18639"/>
                  </a:lnTo>
                  <a:lnTo>
                    <a:pt x="15078" y="18710"/>
                  </a:lnTo>
                  <a:lnTo>
                    <a:pt x="15040" y="18745"/>
                  </a:lnTo>
                  <a:lnTo>
                    <a:pt x="15002" y="18816"/>
                  </a:lnTo>
                  <a:lnTo>
                    <a:pt x="15002" y="18851"/>
                  </a:lnTo>
                  <a:lnTo>
                    <a:pt x="15040" y="18886"/>
                  </a:lnTo>
                  <a:lnTo>
                    <a:pt x="15153" y="19027"/>
                  </a:lnTo>
                  <a:lnTo>
                    <a:pt x="15266" y="19168"/>
                  </a:lnTo>
                  <a:lnTo>
                    <a:pt x="15455" y="19274"/>
                  </a:lnTo>
                  <a:lnTo>
                    <a:pt x="15757" y="19450"/>
                  </a:lnTo>
                  <a:lnTo>
                    <a:pt x="15757" y="19450"/>
                  </a:lnTo>
                  <a:lnTo>
                    <a:pt x="15681" y="19485"/>
                  </a:lnTo>
                  <a:lnTo>
                    <a:pt x="15530" y="19556"/>
                  </a:lnTo>
                  <a:lnTo>
                    <a:pt x="15379" y="19556"/>
                  </a:lnTo>
                  <a:lnTo>
                    <a:pt x="15229" y="19556"/>
                  </a:lnTo>
                  <a:lnTo>
                    <a:pt x="14927" y="19520"/>
                  </a:lnTo>
                  <a:lnTo>
                    <a:pt x="14663" y="19485"/>
                  </a:lnTo>
                  <a:lnTo>
                    <a:pt x="14663" y="19485"/>
                  </a:lnTo>
                  <a:lnTo>
                    <a:pt x="14701" y="19591"/>
                  </a:lnTo>
                  <a:lnTo>
                    <a:pt x="14739" y="19732"/>
                  </a:lnTo>
                  <a:lnTo>
                    <a:pt x="14739" y="19838"/>
                  </a:lnTo>
                  <a:lnTo>
                    <a:pt x="14701" y="19979"/>
                  </a:lnTo>
                  <a:lnTo>
                    <a:pt x="14701" y="19979"/>
                  </a:lnTo>
                  <a:lnTo>
                    <a:pt x="14814" y="19979"/>
                  </a:lnTo>
                  <a:lnTo>
                    <a:pt x="14814" y="19979"/>
                  </a:lnTo>
                  <a:lnTo>
                    <a:pt x="15266" y="20014"/>
                  </a:lnTo>
                  <a:lnTo>
                    <a:pt x="15266" y="20014"/>
                  </a:lnTo>
                  <a:lnTo>
                    <a:pt x="14965" y="20155"/>
                  </a:lnTo>
                  <a:lnTo>
                    <a:pt x="14663" y="20296"/>
                  </a:lnTo>
                  <a:lnTo>
                    <a:pt x="14362" y="20401"/>
                  </a:lnTo>
                  <a:lnTo>
                    <a:pt x="14022" y="20507"/>
                  </a:lnTo>
                  <a:lnTo>
                    <a:pt x="14022" y="20507"/>
                  </a:lnTo>
                  <a:lnTo>
                    <a:pt x="13683" y="20507"/>
                  </a:lnTo>
                  <a:lnTo>
                    <a:pt x="13683" y="20507"/>
                  </a:lnTo>
                  <a:lnTo>
                    <a:pt x="13532" y="20507"/>
                  </a:lnTo>
                  <a:lnTo>
                    <a:pt x="13382" y="20436"/>
                  </a:lnTo>
                  <a:lnTo>
                    <a:pt x="13306" y="20401"/>
                  </a:lnTo>
                  <a:lnTo>
                    <a:pt x="13193" y="20331"/>
                  </a:lnTo>
                  <a:lnTo>
                    <a:pt x="13004" y="20155"/>
                  </a:lnTo>
                  <a:lnTo>
                    <a:pt x="12816" y="19943"/>
                  </a:lnTo>
                  <a:lnTo>
                    <a:pt x="12816" y="19943"/>
                  </a:lnTo>
                  <a:lnTo>
                    <a:pt x="12816" y="19661"/>
                  </a:lnTo>
                  <a:lnTo>
                    <a:pt x="12816" y="19661"/>
                  </a:lnTo>
                  <a:lnTo>
                    <a:pt x="12929" y="19485"/>
                  </a:lnTo>
                  <a:lnTo>
                    <a:pt x="13042" y="19344"/>
                  </a:lnTo>
                  <a:lnTo>
                    <a:pt x="13193" y="19239"/>
                  </a:lnTo>
                  <a:lnTo>
                    <a:pt x="13344" y="19098"/>
                  </a:lnTo>
                  <a:lnTo>
                    <a:pt x="14022" y="18675"/>
                  </a:lnTo>
                  <a:lnTo>
                    <a:pt x="14022" y="18675"/>
                  </a:lnTo>
                  <a:lnTo>
                    <a:pt x="14249" y="18287"/>
                  </a:lnTo>
                  <a:lnTo>
                    <a:pt x="14475" y="17864"/>
                  </a:lnTo>
                  <a:lnTo>
                    <a:pt x="14663" y="17477"/>
                  </a:lnTo>
                  <a:lnTo>
                    <a:pt x="14776" y="17054"/>
                  </a:lnTo>
                  <a:lnTo>
                    <a:pt x="14776" y="17054"/>
                  </a:lnTo>
                  <a:lnTo>
                    <a:pt x="14663" y="16983"/>
                  </a:lnTo>
                  <a:lnTo>
                    <a:pt x="14663" y="16948"/>
                  </a:lnTo>
                  <a:lnTo>
                    <a:pt x="14550" y="16948"/>
                  </a:lnTo>
                  <a:lnTo>
                    <a:pt x="14475" y="16948"/>
                  </a:lnTo>
                  <a:lnTo>
                    <a:pt x="14362" y="17054"/>
                  </a:lnTo>
                  <a:lnTo>
                    <a:pt x="14173" y="17124"/>
                  </a:lnTo>
                  <a:lnTo>
                    <a:pt x="14173" y="17124"/>
                  </a:lnTo>
                  <a:lnTo>
                    <a:pt x="13570" y="17829"/>
                  </a:lnTo>
                  <a:lnTo>
                    <a:pt x="13306" y="18111"/>
                  </a:lnTo>
                  <a:lnTo>
                    <a:pt x="13042" y="18287"/>
                  </a:lnTo>
                  <a:lnTo>
                    <a:pt x="12741" y="18463"/>
                  </a:lnTo>
                  <a:lnTo>
                    <a:pt x="12514" y="18534"/>
                  </a:lnTo>
                  <a:lnTo>
                    <a:pt x="12364" y="18604"/>
                  </a:lnTo>
                  <a:lnTo>
                    <a:pt x="12138" y="18604"/>
                  </a:lnTo>
                  <a:lnTo>
                    <a:pt x="11949" y="18604"/>
                  </a:lnTo>
                  <a:lnTo>
                    <a:pt x="11459" y="18569"/>
                  </a:lnTo>
                  <a:lnTo>
                    <a:pt x="11459" y="18569"/>
                  </a:lnTo>
                  <a:lnTo>
                    <a:pt x="11384" y="18393"/>
                  </a:lnTo>
                  <a:lnTo>
                    <a:pt x="11308" y="18252"/>
                  </a:lnTo>
                  <a:lnTo>
                    <a:pt x="11233" y="18111"/>
                  </a:lnTo>
                  <a:lnTo>
                    <a:pt x="11233" y="17900"/>
                  </a:lnTo>
                  <a:lnTo>
                    <a:pt x="11270" y="17582"/>
                  </a:lnTo>
                  <a:lnTo>
                    <a:pt x="11384" y="17195"/>
                  </a:lnTo>
                  <a:lnTo>
                    <a:pt x="11384" y="17195"/>
                  </a:lnTo>
                  <a:lnTo>
                    <a:pt x="11270" y="17124"/>
                  </a:lnTo>
                  <a:lnTo>
                    <a:pt x="11270" y="17124"/>
                  </a:lnTo>
                  <a:lnTo>
                    <a:pt x="10705" y="17582"/>
                  </a:lnTo>
                  <a:lnTo>
                    <a:pt x="10140" y="17900"/>
                  </a:lnTo>
                  <a:lnTo>
                    <a:pt x="9574" y="18252"/>
                  </a:lnTo>
                  <a:lnTo>
                    <a:pt x="8933" y="18498"/>
                  </a:lnTo>
                  <a:lnTo>
                    <a:pt x="8293" y="18675"/>
                  </a:lnTo>
                  <a:lnTo>
                    <a:pt x="7652" y="18851"/>
                  </a:lnTo>
                  <a:lnTo>
                    <a:pt x="7011" y="18886"/>
                  </a:lnTo>
                  <a:lnTo>
                    <a:pt x="6295" y="18886"/>
                  </a:lnTo>
                  <a:lnTo>
                    <a:pt x="6295" y="18886"/>
                  </a:lnTo>
                  <a:lnTo>
                    <a:pt x="6408" y="19274"/>
                  </a:lnTo>
                  <a:lnTo>
                    <a:pt x="6521" y="19556"/>
                  </a:lnTo>
                  <a:lnTo>
                    <a:pt x="6558" y="19838"/>
                  </a:lnTo>
                  <a:lnTo>
                    <a:pt x="6521" y="20084"/>
                  </a:lnTo>
                  <a:lnTo>
                    <a:pt x="6445" y="20331"/>
                  </a:lnTo>
                  <a:lnTo>
                    <a:pt x="6370" y="20577"/>
                  </a:lnTo>
                  <a:lnTo>
                    <a:pt x="5956" y="21177"/>
                  </a:lnTo>
                  <a:lnTo>
                    <a:pt x="5956" y="21177"/>
                  </a:lnTo>
                  <a:lnTo>
                    <a:pt x="5616" y="21317"/>
                  </a:lnTo>
                  <a:lnTo>
                    <a:pt x="5277" y="21494"/>
                  </a:lnTo>
                  <a:lnTo>
                    <a:pt x="4862" y="21564"/>
                  </a:lnTo>
                  <a:lnTo>
                    <a:pt x="4485" y="21600"/>
                  </a:lnTo>
                  <a:lnTo>
                    <a:pt x="4297" y="21564"/>
                  </a:lnTo>
                  <a:lnTo>
                    <a:pt x="4108" y="21529"/>
                  </a:lnTo>
                  <a:lnTo>
                    <a:pt x="3920" y="21458"/>
                  </a:lnTo>
                  <a:lnTo>
                    <a:pt x="3769" y="21388"/>
                  </a:lnTo>
                  <a:lnTo>
                    <a:pt x="3618" y="21317"/>
                  </a:lnTo>
                  <a:lnTo>
                    <a:pt x="3467" y="21177"/>
                  </a:lnTo>
                  <a:lnTo>
                    <a:pt x="3392" y="21036"/>
                  </a:lnTo>
                  <a:lnTo>
                    <a:pt x="3279" y="20824"/>
                  </a:lnTo>
                  <a:lnTo>
                    <a:pt x="3279" y="20824"/>
                  </a:lnTo>
                  <a:lnTo>
                    <a:pt x="3279" y="20436"/>
                  </a:lnTo>
                  <a:lnTo>
                    <a:pt x="3316" y="20331"/>
                  </a:lnTo>
                  <a:lnTo>
                    <a:pt x="3354" y="20260"/>
                  </a:lnTo>
                  <a:lnTo>
                    <a:pt x="3354" y="20260"/>
                  </a:lnTo>
                  <a:lnTo>
                    <a:pt x="3580" y="20648"/>
                  </a:lnTo>
                  <a:lnTo>
                    <a:pt x="3694" y="20789"/>
                  </a:lnTo>
                  <a:lnTo>
                    <a:pt x="3844" y="20859"/>
                  </a:lnTo>
                  <a:lnTo>
                    <a:pt x="3958" y="20965"/>
                  </a:lnTo>
                  <a:lnTo>
                    <a:pt x="4146" y="21000"/>
                  </a:lnTo>
                  <a:lnTo>
                    <a:pt x="4372" y="21000"/>
                  </a:lnTo>
                  <a:lnTo>
                    <a:pt x="4636" y="21000"/>
                  </a:lnTo>
                  <a:lnTo>
                    <a:pt x="4636" y="21000"/>
                  </a:lnTo>
                  <a:lnTo>
                    <a:pt x="4975" y="20824"/>
                  </a:lnTo>
                  <a:lnTo>
                    <a:pt x="5239" y="20648"/>
                  </a:lnTo>
                  <a:lnTo>
                    <a:pt x="5428" y="20507"/>
                  </a:lnTo>
                  <a:lnTo>
                    <a:pt x="5578" y="20296"/>
                  </a:lnTo>
                  <a:lnTo>
                    <a:pt x="5616" y="20119"/>
                  </a:lnTo>
                  <a:lnTo>
                    <a:pt x="5616" y="19838"/>
                  </a:lnTo>
                  <a:lnTo>
                    <a:pt x="5578" y="19556"/>
                  </a:lnTo>
                  <a:lnTo>
                    <a:pt x="5390" y="19274"/>
                  </a:lnTo>
                  <a:lnTo>
                    <a:pt x="5390" y="19274"/>
                  </a:lnTo>
                  <a:lnTo>
                    <a:pt x="4749" y="18428"/>
                  </a:lnTo>
                  <a:lnTo>
                    <a:pt x="4749" y="18428"/>
                  </a:lnTo>
                  <a:lnTo>
                    <a:pt x="4372" y="18252"/>
                  </a:lnTo>
                  <a:lnTo>
                    <a:pt x="4033" y="18041"/>
                  </a:lnTo>
                  <a:lnTo>
                    <a:pt x="3731" y="17758"/>
                  </a:lnTo>
                  <a:lnTo>
                    <a:pt x="3430" y="17512"/>
                  </a:lnTo>
                  <a:lnTo>
                    <a:pt x="2864" y="16983"/>
                  </a:lnTo>
                  <a:lnTo>
                    <a:pt x="2299" y="16384"/>
                  </a:lnTo>
                  <a:lnTo>
                    <a:pt x="2299" y="16384"/>
                  </a:lnTo>
                  <a:lnTo>
                    <a:pt x="2224" y="16455"/>
                  </a:lnTo>
                  <a:lnTo>
                    <a:pt x="2224" y="16455"/>
                  </a:lnTo>
                </a:path>
              </a:pathLst>
            </a:custGeom>
            <a:solidFill>
              <a:schemeClr val="folHlink">
                <a:alpha val="100000"/>
              </a:schemeClr>
            </a:solidFill>
            <a:ln w="9525">
              <a:noFill/>
            </a:ln>
          </p:spPr>
          <p:txBody>
            <a:bodyPr/>
            <a:p>
              <a:endParaRPr lang="zh-TW" altLang="en-US"/>
            </a:p>
          </p:txBody>
        </p:sp>
      </p:grpSp>
      <p:sp>
        <p:nvSpPr>
          <p:cNvPr id="2071" name="標題 2070"/>
          <p:cNvSpPr>
            <a:spLocks noGrp="1"/>
          </p:cNvSpPr>
          <p:nvPr>
            <p:ph type="ctrTitle" sz="quarter"/>
          </p:nvPr>
        </p:nvSpPr>
        <p:spPr>
          <a:xfrm>
            <a:off x="431800" y="2130425"/>
            <a:ext cx="11277600" cy="1470025"/>
          </a:xfrm>
          <a:prstGeom prst="rect">
            <a:avLst/>
          </a:prstGeom>
          <a:noFill/>
          <a:ln w="9525">
            <a:noFill/>
          </a:ln>
        </p:spPr>
        <p:txBody>
          <a:bodyPr anchor="ctr"/>
          <a:lstStyle>
            <a:lvl1pPr lvl="0">
              <a:defRPr sz="5400" b="0" kern="1200"/>
            </a:lvl1pPr>
          </a:lstStyle>
          <a:p>
            <a:pPr lvl="0"/>
            <a:r>
              <a:rPr lang="zh-CN" altLang="en-US"/>
              <a:t>按一下以編輯母片標題樣式</a:t>
            </a:r>
            <a:endParaRPr lang="zh-CN" altLang="en-US"/>
          </a:p>
        </p:txBody>
      </p:sp>
      <p:sp>
        <p:nvSpPr>
          <p:cNvPr id="2072" name="副標題 2071"/>
          <p:cNvSpPr>
            <a:spLocks noGrp="1"/>
          </p:cNvSpPr>
          <p:nvPr>
            <p:ph type="subTitle" sz="quarter" idx="1"/>
          </p:nvPr>
        </p:nvSpPr>
        <p:spPr>
          <a:xfrm>
            <a:off x="1828800" y="3886200"/>
            <a:ext cx="8534400" cy="1752600"/>
          </a:xfrm>
          <a:prstGeom prst="rect">
            <a:avLst/>
          </a:prstGeom>
          <a:noFill/>
          <a:ln w="9525">
            <a:noFill/>
          </a:ln>
        </p:spPr>
        <p:txBody>
          <a:bodyPr anchor="t"/>
          <a:lstStyle>
            <a:lvl1pPr marL="0" lvl="0" indent="0" algn="ctr">
              <a:buNone/>
              <a:defRPr kern="1200"/>
            </a:lvl1pPr>
            <a:lvl2pPr marL="457200" lvl="1" indent="-457200" algn="ctr">
              <a:buNone/>
              <a:defRPr kern="1200"/>
            </a:lvl2pPr>
            <a:lvl3pPr marL="914400" lvl="2" indent="-914400" algn="ctr">
              <a:buNone/>
              <a:defRPr kern="1200"/>
            </a:lvl3pPr>
            <a:lvl4pPr marL="1371600" lvl="3" indent="-1371600" algn="ctr">
              <a:buNone/>
              <a:defRPr kern="1200"/>
            </a:lvl4pPr>
            <a:lvl5pPr marL="1828800" lvl="4" indent="-1828800" algn="ctr">
              <a:buNone/>
              <a:defRPr kern="1200"/>
            </a:lvl5pPr>
          </a:lstStyle>
          <a:p>
            <a:pPr lvl="0"/>
            <a:r>
              <a:rPr lang="zh-CN" altLang="en-US"/>
              <a:t>按一下以編輯母片副標題樣式</a:t>
            </a:r>
            <a:endParaRPr lang="zh-CN" altLang="en-US"/>
          </a:p>
        </p:txBody>
      </p:sp>
      <p:sp>
        <p:nvSpPr>
          <p:cNvPr id="2073" name="日期版面配置區 2072"/>
          <p:cNvSpPr>
            <a:spLocks noGrp="1"/>
          </p:cNvSpPr>
          <p:nvPr>
            <p:ph type="dt" sz="quarter" idx="2"/>
          </p:nvPr>
        </p:nvSpPr>
        <p:spPr>
          <a:xfrm>
            <a:off x="609600" y="6245225"/>
            <a:ext cx="2844800" cy="476250"/>
          </a:xfrm>
          <a:prstGeom prst="rect">
            <a:avLst/>
          </a:prstGeom>
          <a:noFill/>
          <a:ln w="9525">
            <a:noFill/>
          </a:ln>
        </p:spPr>
        <p:txBody>
          <a:bodyPr anchor="t"/>
          <a:p>
            <a:fld id="{FAE88FF1-2C18-4A0E-91AD-C74148E4C1C5}" type="datetimeFigureOut">
              <a:rPr lang="zh-TW" altLang="en-US" smtClean="0"/>
            </a:fld>
            <a:endParaRPr lang="zh-TW" altLang="en-US"/>
          </a:p>
        </p:txBody>
      </p:sp>
      <p:sp>
        <p:nvSpPr>
          <p:cNvPr id="2074" name="頁尾版面配置區 2073"/>
          <p:cNvSpPr>
            <a:spLocks noGrp="1"/>
          </p:cNvSpPr>
          <p:nvPr>
            <p:ph type="ftr" sz="quarter" idx="3"/>
          </p:nvPr>
        </p:nvSpPr>
        <p:spPr>
          <a:xfrm>
            <a:off x="4165600" y="6245225"/>
            <a:ext cx="3860800" cy="476250"/>
          </a:xfrm>
          <a:prstGeom prst="rect">
            <a:avLst/>
          </a:prstGeom>
          <a:noFill/>
          <a:ln w="9525">
            <a:noFill/>
          </a:ln>
        </p:spPr>
        <p:txBody>
          <a:bodyPr anchor="t"/>
          <a:p>
            <a:endParaRPr lang="zh-TW" altLang="en-US"/>
          </a:p>
        </p:txBody>
      </p:sp>
      <p:sp>
        <p:nvSpPr>
          <p:cNvPr id="2075" name="投影片編號版面配置區 2074"/>
          <p:cNvSpPr>
            <a:spLocks noGrp="1"/>
          </p:cNvSpPr>
          <p:nvPr>
            <p:ph type="sldNum" sz="quarter" idx="4"/>
          </p:nvPr>
        </p:nvSpPr>
        <p:spPr>
          <a:xfrm>
            <a:off x="8737600" y="6245225"/>
            <a:ext cx="2844800" cy="476250"/>
          </a:xfrm>
          <a:prstGeom prst="rect">
            <a:avLst/>
          </a:prstGeom>
          <a:noFill/>
          <a:ln w="9525">
            <a:noFill/>
          </a:ln>
        </p:spPr>
        <p:txBody>
          <a:bodyPr anchor="t"/>
          <a:p>
            <a:fld id="{D00AFB9F-9A76-4833-BBFA-BFD914C38B6B}" type="slidenum">
              <a:rPr lang="zh-TW" altLang="en-US" smtClean="0"/>
            </a:fld>
            <a:endParaRPr lang="zh-TW"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1" y="1709738"/>
            <a:ext cx="10515600" cy="2852737"/>
          </a:xfrm>
        </p:spPr>
        <p:txBody>
          <a:bodyPr anchor="b"/>
          <a:lstStyle>
            <a:lvl1pPr>
              <a:defRPr sz="45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smtClean="0"/>
              <a:t>按一下以編輯母片文字樣式</a:t>
            </a:r>
            <a:endParaRPr lang="zh-TW" altLang="en-US" smtClean="0"/>
          </a:p>
        </p:txBody>
      </p:sp>
      <p:sp>
        <p:nvSpPr>
          <p:cNvPr id="4" name="日期版面配置區 3"/>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09600" y="1600200"/>
            <a:ext cx="5376672" cy="4525963"/>
          </a:xfrm>
        </p:spPr>
        <p:txBody>
          <a:bodyPr/>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4" name="內容版面配置區 3"/>
          <p:cNvSpPr>
            <a:spLocks noGrp="1"/>
          </p:cNvSpPr>
          <p:nvPr>
            <p:ph sz="half" idx="2"/>
          </p:nvPr>
        </p:nvSpPr>
        <p:spPr>
          <a:xfrm>
            <a:off x="6205728" y="1600200"/>
            <a:ext cx="5376672" cy="4525963"/>
          </a:xfrm>
        </p:spPr>
        <p:txBody>
          <a:bodyPr/>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endParaRPr lang="zh-TW" altLang="en-US" smtClean="0"/>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endParaRPr lang="zh-TW" altLang="en-US" smtClean="0"/>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24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按一下以編輯母片文字樣式</a:t>
            </a:r>
            <a:endParaRPr lang="zh-TW" altLang="en-US" smtClean="0"/>
          </a:p>
        </p:txBody>
      </p:sp>
      <p:sp>
        <p:nvSpPr>
          <p:cNvPr id="5" name="日期版面配置區 4"/>
          <p:cNvSpPr>
            <a:spLocks noGrp="1"/>
          </p:cNvSpPr>
          <p:nvPr>
            <p:ph type="dt" sz="half" idx="10"/>
          </p:nvPr>
        </p:nvSpPr>
        <p:spPr/>
        <p:txBody>
          <a:bodyPr/>
          <a:lstStyle/>
          <a:p>
            <a:pPr lvl="0"/>
            <a:endParaRPr lang="zh-TW"/>
          </a:p>
        </p:txBody>
      </p:sp>
      <p:sp>
        <p:nvSpPr>
          <p:cNvPr id="6" name="頁尾版面配置區 5"/>
          <p:cNvSpPr>
            <a:spLocks noGrp="1"/>
          </p:cNvSpPr>
          <p:nvPr>
            <p:ph type="ftr" sz="quarter" idx="11"/>
          </p:nvPr>
        </p:nvSpPr>
        <p:spPr/>
        <p:txBody>
          <a:bodyPr/>
          <a:lstStyle/>
          <a:p>
            <a:pPr lvl="0"/>
            <a:endParaRPr lang="zh-TW"/>
          </a:p>
        </p:txBody>
      </p:sp>
      <p:sp>
        <p:nvSpPr>
          <p:cNvPr id="7" name="投影片編號版面配置區 6"/>
          <p:cNvSpPr>
            <a:spLocks noGrp="1"/>
          </p:cNvSpPr>
          <p:nvPr>
            <p:ph type="sldNum" sz="quarter" idx="12"/>
          </p:nvPr>
        </p:nvSpPr>
        <p:spPr/>
        <p:txBody>
          <a:bodyPr/>
          <a:lstStyle/>
          <a:p>
            <a:pPr lvl="0"/>
            <a:fld id="{9A0DB2DC-4C9A-4742-B13C-FB6460FD3503}" type="slidenum">
              <a:rPr lang="zh-TW"/>
            </a:fld>
            <a:endParaRPr lang="zh-TW"/>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24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按一下以編輯母片文字樣式</a:t>
            </a:r>
            <a:endParaRPr lang="zh-TW" altLang="en-US" smtClean="0"/>
          </a:p>
        </p:txBody>
      </p:sp>
      <p:sp>
        <p:nvSpPr>
          <p:cNvPr id="5" name="日期版面配置區 4"/>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pPr lvl="0"/>
            <a:endParaRPr lang="zh-TW"/>
          </a:p>
        </p:txBody>
      </p:sp>
      <p:sp>
        <p:nvSpPr>
          <p:cNvPr id="5" name="頁尾版面配置區 4"/>
          <p:cNvSpPr>
            <a:spLocks noGrp="1"/>
          </p:cNvSpPr>
          <p:nvPr>
            <p:ph type="ftr" sz="quarter" idx="11"/>
          </p:nvPr>
        </p:nvSpPr>
        <p:spPr/>
        <p:txBody>
          <a:bodyPr/>
          <a:lstStyle/>
          <a:p>
            <a:pPr lvl="0"/>
            <a:endParaRPr lang="zh-TW"/>
          </a:p>
        </p:txBody>
      </p:sp>
      <p:sp>
        <p:nvSpPr>
          <p:cNvPr id="6" name="投影片編號版面配置區 5"/>
          <p:cNvSpPr>
            <a:spLocks noGrp="1"/>
          </p:cNvSpPr>
          <p:nvPr>
            <p:ph type="sldNum" sz="quarter" idx="12"/>
          </p:nvPr>
        </p:nvSpPr>
        <p:spPr/>
        <p:txBody>
          <a:bodyPr/>
          <a:lstStyle/>
          <a:p>
            <a:pPr lvl="0"/>
            <a:fld id="{9A0DB2DC-4C9A-4742-B13C-FB6460FD3503}" type="slidenum">
              <a:rPr lang="zh-TW"/>
            </a:fld>
            <a:endParaRPr lang="zh-TW"/>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8"/>
            <a:ext cx="27432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09600" y="274638"/>
            <a:ext cx="8070573" cy="5851525"/>
          </a:xfrm>
        </p:spPr>
        <p:txBody>
          <a:bodyPr vert="eaVert"/>
          <a:lstStyle/>
          <a:p>
            <a:pPr lvl="0"/>
            <a:r>
              <a:rPr lang="zh-TW" altLang="en-US" smtClean="0"/>
              <a:t>按一下以編輯母片文字樣式</a:t>
            </a:r>
            <a:endParaRPr lang="zh-TW" altLang="en-US" smtClean="0"/>
          </a:p>
          <a:p>
            <a:pPr lvl="1"/>
            <a:r>
              <a:rPr lang="zh-TW" altLang="en-US" smtClean="0"/>
              <a:t>第二層</a:t>
            </a:r>
            <a:endParaRPr lang="zh-TW" altLang="en-US" smtClean="0"/>
          </a:p>
          <a:p>
            <a:pPr lvl="2"/>
            <a:r>
              <a:rPr lang="zh-TW" altLang="en-US" smtClean="0"/>
              <a:t>第三層</a:t>
            </a:r>
            <a:endParaRPr lang="zh-TW" altLang="en-US" smtClean="0"/>
          </a:p>
          <a:p>
            <a:pPr lvl="3"/>
            <a:r>
              <a:rPr lang="zh-TW" altLang="en-US" smtClean="0"/>
              <a:t>第四層</a:t>
            </a:r>
            <a:endParaRPr lang="zh-TW" altLang="en-US" smtClean="0"/>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AE88FF1-2C18-4A0E-91AD-C74148E4C1C5}" type="datetimeFigureOut">
              <a:rPr lang="zh-TW" altLang="en-US" smtClean="0"/>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0AFB9F-9A76-4833-BBFA-BFD914C38B6B}" type="slidenum">
              <a:rPr lang="zh-TW" altLang="en-US" smtClean="0"/>
            </a:fld>
            <a:endParaRPr lang="zh-TW"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400"/>
            </a:lvl1pPr>
          </a:lstStyle>
          <a:p>
            <a:r>
              <a:rPr lang="zh-TW" altLang="en-US"/>
              <a:t>按一下以編輯母片標題樣式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fld>
            <a:endParaRPr lang="en-US" dirty="0"/>
          </a:p>
        </p:txBody>
      </p:sp>
      <p:sp>
        <p:nvSpPr>
          <p:cNvPr id="5" name="Footer Placeholder 4"/>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a:xfrm>
            <a:off x="458694" y="365760"/>
            <a:ext cx="10895106" cy="1325563"/>
          </a:xfrm>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dirty="0"/>
          </a:p>
        </p:txBody>
      </p:sp>
      <p:sp>
        <p:nvSpPr>
          <p:cNvPr id="4" name="Date Placeholder 3"/>
          <p:cNvSpPr>
            <a:spLocks noGrp="1"/>
          </p:cNvSpPr>
          <p:nvPr>
            <p:ph type="dt" sz="half" idx="10"/>
          </p:nvPr>
        </p:nvSpPr>
        <p:spPr/>
        <p:txBody>
          <a:bodyPr/>
          <a:lstStyle/>
          <a:p>
            <a:fld id="{0055F08A-1E71-4B2B-BB49-E743F2903911}" type="datetime1">
              <a:rPr lang="en-US" smtClean="0"/>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44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endParaRPr lang="zh-TW" altLang="en-US"/>
          </a:p>
        </p:txBody>
      </p:sp>
      <p:sp>
        <p:nvSpPr>
          <p:cNvPr id="4" name="Date Placeholder 3"/>
          <p:cNvSpPr>
            <a:spLocks noGrp="1"/>
          </p:cNvSpPr>
          <p:nvPr>
            <p:ph type="dt" sz="half" idx="10"/>
          </p:nvPr>
        </p:nvSpPr>
        <p:spPr/>
        <p:txBody>
          <a:bodyPr/>
          <a:lstStyle/>
          <a:p>
            <a:fld id="{15417D9E-721A-44BB-8863-9873FE64DA75}"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a:xfrm>
            <a:off x="458694" y="365760"/>
            <a:ext cx="10895106" cy="1325563"/>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458695" y="1825625"/>
            <a:ext cx="5561106" cy="4351338"/>
          </a:xfrm>
        </p:spPr>
        <p:txBody>
          <a:body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dirty="0"/>
          </a:p>
        </p:txBody>
      </p:sp>
      <p:sp>
        <p:nvSpPr>
          <p:cNvPr id="4" name="Content Placeholder 3"/>
          <p:cNvSpPr>
            <a:spLocks noGrp="1"/>
          </p:cNvSpPr>
          <p:nvPr>
            <p:ph sz="half" idx="2"/>
          </p:nvPr>
        </p:nvSpPr>
        <p:spPr>
          <a:xfrm>
            <a:off x="6172199" y="1825625"/>
            <a:ext cx="5561105" cy="4351338"/>
          </a:xfrm>
        </p:spPr>
        <p:txBody>
          <a:body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dirty="0"/>
          </a:p>
        </p:txBody>
      </p:sp>
      <p:sp>
        <p:nvSpPr>
          <p:cNvPr id="5" name="Date Placeholder 4"/>
          <p:cNvSpPr>
            <a:spLocks noGrp="1"/>
          </p:cNvSpPr>
          <p:nvPr>
            <p:ph type="dt" sz="half" idx="10"/>
          </p:nvPr>
        </p:nvSpPr>
        <p:spPr/>
        <p:txBody>
          <a:bodyPr/>
          <a:lstStyle/>
          <a:p>
            <a:fld id="{5F31DA2F-80B8-49CF-99FB-5ABCA53A607A}"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58694" y="365125"/>
            <a:ext cx="11274612"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endParaRPr lang="zh-TW" altLang="en-US"/>
          </a:p>
        </p:txBody>
      </p:sp>
      <p:sp>
        <p:nvSpPr>
          <p:cNvPr id="4" name="Content Placeholder 3"/>
          <p:cNvSpPr>
            <a:spLocks noGrp="1"/>
          </p:cNvSpPr>
          <p:nvPr>
            <p:ph sz="half" idx="2"/>
          </p:nvPr>
        </p:nvSpPr>
        <p:spPr>
          <a:xfrm>
            <a:off x="465256" y="2666999"/>
            <a:ext cx="5532319" cy="3522663"/>
          </a:xfrm>
        </p:spPr>
        <p:txBody>
          <a:body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dirty="0"/>
          </a:p>
        </p:txBody>
      </p:sp>
      <p:sp>
        <p:nvSpPr>
          <p:cNvPr id="5" name="Text Placeholder 4"/>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endParaRPr lang="zh-TW" altLang="en-US"/>
          </a:p>
        </p:txBody>
      </p:sp>
      <p:sp>
        <p:nvSpPr>
          <p:cNvPr id="6" name="Content Placeholder 5"/>
          <p:cNvSpPr>
            <a:spLocks noGrp="1"/>
          </p:cNvSpPr>
          <p:nvPr>
            <p:ph sz="quarter" idx="4"/>
          </p:nvPr>
        </p:nvSpPr>
        <p:spPr>
          <a:xfrm>
            <a:off x="6172200" y="2666999"/>
            <a:ext cx="5561106" cy="3522663"/>
          </a:xfrm>
        </p:spPr>
        <p:txBody>
          <a:body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dirty="0"/>
          </a:p>
        </p:txBody>
      </p:sp>
      <p:sp>
        <p:nvSpPr>
          <p:cNvPr id="7" name="Date Placeholder 6"/>
          <p:cNvSpPr>
            <a:spLocks noGrp="1"/>
          </p:cNvSpPr>
          <p:nvPr>
            <p:ph type="dt" sz="half" idx="10"/>
          </p:nvPr>
        </p:nvSpPr>
        <p:spPr/>
        <p:txBody>
          <a:bodyPr/>
          <a:lstStyle/>
          <a:p>
            <a:fld id="{28852172-E6C9-4B6C-929A-A9DE3837BBF1}" type="datetime1">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458694" y="365760"/>
            <a:ext cx="11274612" cy="1325563"/>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a:xfrm>
            <a:off x="458693" y="6416675"/>
            <a:ext cx="2921715" cy="365125"/>
          </a:xfrm>
        </p:spPr>
        <p:txBody>
          <a:bodyPr/>
          <a:lstStyle/>
          <a:p>
            <a:fld id="{3AB41CFF-90C9-47B3-9DA1-F2BF8D839F7E}" type="datetime1">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048FA-06AB-4884-A69B-986B96E68A24}" type="datetime1">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endParaRPr lang="zh-TW" altLang="en-US"/>
          </a:p>
        </p:txBody>
      </p:sp>
      <p:sp>
        <p:nvSpPr>
          <p:cNvPr id="5" name="Date Placeholder 4"/>
          <p:cNvSpPr>
            <a:spLocks noGrp="1"/>
          </p:cNvSpPr>
          <p:nvPr>
            <p:ph type="dt" sz="half" idx="10"/>
          </p:nvPr>
        </p:nvSpPr>
        <p:spPr/>
        <p:txBody>
          <a:bodyPr/>
          <a:lstStyle/>
          <a:p>
            <a:fld id="{50DB7ABA-0172-4F9C-889D-567164F66BCD}"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endParaRPr lang="zh-TW" altLang="en-US"/>
          </a:p>
        </p:txBody>
      </p:sp>
      <p:sp>
        <p:nvSpPr>
          <p:cNvPr id="5" name="Date Placeholder 4"/>
          <p:cNvSpPr>
            <a:spLocks noGrp="1"/>
          </p:cNvSpPr>
          <p:nvPr>
            <p:ph type="dt" sz="half" idx="10"/>
          </p:nvPr>
        </p:nvSpPr>
        <p:spPr/>
        <p:txBody>
          <a:bodyPr/>
          <a:lstStyle/>
          <a:p>
            <a:fld id="{78AC6A5B-8AE7-4A41-B5A7-9ADC6686DC18}"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a:p>
        </p:txBody>
      </p:sp>
      <p:sp>
        <p:nvSpPr>
          <p:cNvPr id="4" name="Date Placeholder 3"/>
          <p:cNvSpPr>
            <a:spLocks noGrp="1"/>
          </p:cNvSpPr>
          <p:nvPr>
            <p:ph type="dt" sz="half" idx="10"/>
          </p:nvPr>
        </p:nvSpPr>
        <p:spPr/>
        <p:txBody>
          <a:bodyPr/>
          <a:lstStyle/>
          <a:p>
            <a:fld id="{4C559632-1575-4E14-B53B-3DC3D5ED3947}"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a:p>
        </p:txBody>
      </p:sp>
      <p:sp>
        <p:nvSpPr>
          <p:cNvPr id="4" name="Date Placeholder 3"/>
          <p:cNvSpPr>
            <a:spLocks noGrp="1"/>
          </p:cNvSpPr>
          <p:nvPr>
            <p:ph type="dt" sz="half" idx="10"/>
          </p:nvPr>
        </p:nvSpPr>
        <p:spPr/>
        <p:txBody>
          <a:bodyPr/>
          <a:lstStyle/>
          <a:p>
            <a:fld id="{CC4A6868-2568-4CC9-B302-F37117B01A6E}"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grpSp>
        <p:nvGrpSpPr>
          <p:cNvPr id="1026" name="群組 1025"/>
          <p:cNvGrpSpPr>
            <a:grpSpLocks noChangeAspect="1"/>
          </p:cNvGrpSpPr>
          <p:nvPr/>
        </p:nvGrpSpPr>
        <p:grpSpPr>
          <a:xfrm>
            <a:off x="5814484" y="2017713"/>
            <a:ext cx="6388100" cy="4795837"/>
            <a:chOff x="0" y="0"/>
            <a:chExt cx="3021" cy="3018"/>
          </a:xfrm>
        </p:grpSpPr>
        <p:sp>
          <p:nvSpPr>
            <p:cNvPr id="1027" name="未知"/>
            <p:cNvSpPr>
              <a:spLocks noChangeAspect="1"/>
            </p:cNvSpPr>
            <p:nvPr/>
          </p:nvSpPr>
          <p:spPr>
            <a:xfrm>
              <a:off x="2" y="2"/>
              <a:ext cx="3019" cy="3016"/>
            </a:xfrm>
            <a:custGeom>
              <a:avLst/>
              <a:gdLst/>
              <a:ahLst/>
              <a:cxnLst/>
              <a:pathLst>
                <a:path w="21600" h="21600">
                  <a:moveTo>
                    <a:pt x="21356" y="8526"/>
                  </a:moveTo>
                  <a:lnTo>
                    <a:pt x="21356" y="8526"/>
                  </a:lnTo>
                  <a:lnTo>
                    <a:pt x="21258" y="8087"/>
                  </a:lnTo>
                  <a:lnTo>
                    <a:pt x="21112" y="7632"/>
                  </a:lnTo>
                  <a:lnTo>
                    <a:pt x="20983" y="7210"/>
                  </a:lnTo>
                  <a:lnTo>
                    <a:pt x="20804" y="6772"/>
                  </a:lnTo>
                  <a:lnTo>
                    <a:pt x="20626" y="6349"/>
                  </a:lnTo>
                  <a:lnTo>
                    <a:pt x="20431" y="5943"/>
                  </a:lnTo>
                  <a:lnTo>
                    <a:pt x="20236" y="5521"/>
                  </a:lnTo>
                  <a:lnTo>
                    <a:pt x="19993" y="5131"/>
                  </a:lnTo>
                  <a:lnTo>
                    <a:pt x="19993" y="5131"/>
                  </a:lnTo>
                  <a:lnTo>
                    <a:pt x="19717" y="4693"/>
                  </a:lnTo>
                  <a:lnTo>
                    <a:pt x="19408" y="4287"/>
                  </a:lnTo>
                  <a:lnTo>
                    <a:pt x="19116" y="3897"/>
                  </a:lnTo>
                  <a:lnTo>
                    <a:pt x="18776" y="3540"/>
                  </a:lnTo>
                  <a:lnTo>
                    <a:pt x="18435" y="3182"/>
                  </a:lnTo>
                  <a:lnTo>
                    <a:pt x="18078" y="2842"/>
                  </a:lnTo>
                  <a:lnTo>
                    <a:pt x="17704" y="2484"/>
                  </a:lnTo>
                  <a:lnTo>
                    <a:pt x="17315" y="2175"/>
                  </a:lnTo>
                  <a:lnTo>
                    <a:pt x="17315" y="2175"/>
                  </a:lnTo>
                  <a:lnTo>
                    <a:pt x="16845" y="1851"/>
                  </a:lnTo>
                  <a:lnTo>
                    <a:pt x="16374" y="1542"/>
                  </a:lnTo>
                  <a:lnTo>
                    <a:pt x="15854" y="1250"/>
                  </a:lnTo>
                  <a:lnTo>
                    <a:pt x="15351" y="990"/>
                  </a:lnTo>
                  <a:lnTo>
                    <a:pt x="15351" y="990"/>
                  </a:lnTo>
                  <a:lnTo>
                    <a:pt x="15141" y="909"/>
                  </a:lnTo>
                  <a:lnTo>
                    <a:pt x="14832" y="828"/>
                  </a:lnTo>
                  <a:lnTo>
                    <a:pt x="14102" y="600"/>
                  </a:lnTo>
                  <a:lnTo>
                    <a:pt x="12755" y="275"/>
                  </a:lnTo>
                  <a:lnTo>
                    <a:pt x="12755" y="275"/>
                  </a:lnTo>
                  <a:lnTo>
                    <a:pt x="12528" y="227"/>
                  </a:lnTo>
                  <a:lnTo>
                    <a:pt x="12252" y="162"/>
                  </a:lnTo>
                  <a:lnTo>
                    <a:pt x="11700" y="64"/>
                  </a:lnTo>
                  <a:lnTo>
                    <a:pt x="11018" y="0"/>
                  </a:lnTo>
                  <a:lnTo>
                    <a:pt x="11018" y="0"/>
                  </a:lnTo>
                  <a:lnTo>
                    <a:pt x="10369" y="0"/>
                  </a:lnTo>
                  <a:lnTo>
                    <a:pt x="10369" y="0"/>
                  </a:lnTo>
                  <a:lnTo>
                    <a:pt x="10045" y="0"/>
                  </a:lnTo>
                  <a:lnTo>
                    <a:pt x="8844" y="146"/>
                  </a:lnTo>
                  <a:lnTo>
                    <a:pt x="8844" y="146"/>
                  </a:lnTo>
                  <a:lnTo>
                    <a:pt x="8811" y="146"/>
                  </a:lnTo>
                  <a:lnTo>
                    <a:pt x="8746" y="178"/>
                  </a:lnTo>
                  <a:lnTo>
                    <a:pt x="8081" y="308"/>
                  </a:lnTo>
                  <a:lnTo>
                    <a:pt x="8081" y="308"/>
                  </a:lnTo>
                  <a:lnTo>
                    <a:pt x="7659" y="454"/>
                  </a:lnTo>
                  <a:lnTo>
                    <a:pt x="7253" y="584"/>
                  </a:lnTo>
                  <a:lnTo>
                    <a:pt x="6458" y="893"/>
                  </a:lnTo>
                  <a:lnTo>
                    <a:pt x="6458" y="893"/>
                  </a:lnTo>
                  <a:lnTo>
                    <a:pt x="6004" y="1120"/>
                  </a:lnTo>
                  <a:lnTo>
                    <a:pt x="5533" y="1380"/>
                  </a:lnTo>
                  <a:lnTo>
                    <a:pt x="5111" y="1623"/>
                  </a:lnTo>
                  <a:lnTo>
                    <a:pt x="4689" y="1916"/>
                  </a:lnTo>
                  <a:lnTo>
                    <a:pt x="4284" y="2192"/>
                  </a:lnTo>
                  <a:lnTo>
                    <a:pt x="3894" y="2500"/>
                  </a:lnTo>
                  <a:lnTo>
                    <a:pt x="3521" y="2842"/>
                  </a:lnTo>
                  <a:lnTo>
                    <a:pt x="3115" y="3182"/>
                  </a:lnTo>
                  <a:lnTo>
                    <a:pt x="3115" y="3182"/>
                  </a:lnTo>
                  <a:lnTo>
                    <a:pt x="2872" y="3475"/>
                  </a:lnTo>
                  <a:lnTo>
                    <a:pt x="2628" y="3751"/>
                  </a:lnTo>
                  <a:lnTo>
                    <a:pt x="2401" y="4043"/>
                  </a:lnTo>
                  <a:lnTo>
                    <a:pt x="2174" y="4336"/>
                  </a:lnTo>
                  <a:lnTo>
                    <a:pt x="1947" y="4628"/>
                  </a:lnTo>
                  <a:lnTo>
                    <a:pt x="1720" y="4936"/>
                  </a:lnTo>
                  <a:lnTo>
                    <a:pt x="1525" y="5245"/>
                  </a:lnTo>
                  <a:lnTo>
                    <a:pt x="1330" y="5570"/>
                  </a:lnTo>
                  <a:lnTo>
                    <a:pt x="1330" y="5570"/>
                  </a:lnTo>
                  <a:lnTo>
                    <a:pt x="940" y="6333"/>
                  </a:lnTo>
                  <a:lnTo>
                    <a:pt x="940" y="6333"/>
                  </a:lnTo>
                  <a:lnTo>
                    <a:pt x="681" y="7015"/>
                  </a:lnTo>
                  <a:lnTo>
                    <a:pt x="551" y="7356"/>
                  </a:lnTo>
                  <a:lnTo>
                    <a:pt x="454" y="7697"/>
                  </a:lnTo>
                  <a:lnTo>
                    <a:pt x="454" y="7697"/>
                  </a:lnTo>
                  <a:lnTo>
                    <a:pt x="421" y="7762"/>
                  </a:lnTo>
                  <a:lnTo>
                    <a:pt x="389" y="7892"/>
                  </a:lnTo>
                  <a:lnTo>
                    <a:pt x="340" y="8022"/>
                  </a:lnTo>
                  <a:lnTo>
                    <a:pt x="308" y="8087"/>
                  </a:lnTo>
                  <a:lnTo>
                    <a:pt x="308" y="8087"/>
                  </a:lnTo>
                  <a:lnTo>
                    <a:pt x="210" y="8737"/>
                  </a:lnTo>
                  <a:lnTo>
                    <a:pt x="113" y="9273"/>
                  </a:lnTo>
                  <a:lnTo>
                    <a:pt x="32" y="9630"/>
                  </a:lnTo>
                  <a:lnTo>
                    <a:pt x="0" y="9825"/>
                  </a:lnTo>
                  <a:lnTo>
                    <a:pt x="0" y="9825"/>
                  </a:lnTo>
                  <a:lnTo>
                    <a:pt x="0" y="11790"/>
                  </a:lnTo>
                  <a:lnTo>
                    <a:pt x="0" y="11790"/>
                  </a:lnTo>
                  <a:lnTo>
                    <a:pt x="32" y="11985"/>
                  </a:lnTo>
                  <a:lnTo>
                    <a:pt x="97" y="12326"/>
                  </a:lnTo>
                  <a:lnTo>
                    <a:pt x="259" y="13203"/>
                  </a:lnTo>
                  <a:lnTo>
                    <a:pt x="259" y="13203"/>
                  </a:lnTo>
                  <a:lnTo>
                    <a:pt x="373" y="13642"/>
                  </a:lnTo>
                  <a:lnTo>
                    <a:pt x="502" y="14064"/>
                  </a:lnTo>
                  <a:lnTo>
                    <a:pt x="648" y="14486"/>
                  </a:lnTo>
                  <a:lnTo>
                    <a:pt x="811" y="14892"/>
                  </a:lnTo>
                  <a:lnTo>
                    <a:pt x="989" y="15282"/>
                  </a:lnTo>
                  <a:lnTo>
                    <a:pt x="1168" y="15671"/>
                  </a:lnTo>
                  <a:lnTo>
                    <a:pt x="1363" y="16078"/>
                  </a:lnTo>
                  <a:lnTo>
                    <a:pt x="1590" y="16467"/>
                  </a:lnTo>
                  <a:lnTo>
                    <a:pt x="1590" y="16467"/>
                  </a:lnTo>
                  <a:lnTo>
                    <a:pt x="1947" y="16987"/>
                  </a:lnTo>
                  <a:lnTo>
                    <a:pt x="2336" y="17507"/>
                  </a:lnTo>
                  <a:lnTo>
                    <a:pt x="2726" y="17994"/>
                  </a:lnTo>
                  <a:lnTo>
                    <a:pt x="3164" y="18465"/>
                  </a:lnTo>
                  <a:lnTo>
                    <a:pt x="3164" y="18465"/>
                  </a:lnTo>
                  <a:lnTo>
                    <a:pt x="4105" y="19310"/>
                  </a:lnTo>
                  <a:lnTo>
                    <a:pt x="4105" y="19310"/>
                  </a:lnTo>
                  <a:lnTo>
                    <a:pt x="4381" y="19504"/>
                  </a:lnTo>
                  <a:lnTo>
                    <a:pt x="4657" y="19716"/>
                  </a:lnTo>
                  <a:lnTo>
                    <a:pt x="4949" y="19894"/>
                  </a:lnTo>
                  <a:lnTo>
                    <a:pt x="5241" y="20073"/>
                  </a:lnTo>
                  <a:lnTo>
                    <a:pt x="5533" y="20251"/>
                  </a:lnTo>
                  <a:lnTo>
                    <a:pt x="5841" y="20414"/>
                  </a:lnTo>
                  <a:lnTo>
                    <a:pt x="6150" y="20560"/>
                  </a:lnTo>
                  <a:lnTo>
                    <a:pt x="6458" y="20722"/>
                  </a:lnTo>
                  <a:lnTo>
                    <a:pt x="6458" y="20722"/>
                  </a:lnTo>
                  <a:lnTo>
                    <a:pt x="6783" y="20836"/>
                  </a:lnTo>
                  <a:lnTo>
                    <a:pt x="7140" y="20982"/>
                  </a:lnTo>
                  <a:lnTo>
                    <a:pt x="7497" y="21112"/>
                  </a:lnTo>
                  <a:lnTo>
                    <a:pt x="7675" y="21161"/>
                  </a:lnTo>
                  <a:lnTo>
                    <a:pt x="7870" y="21210"/>
                  </a:lnTo>
                  <a:lnTo>
                    <a:pt x="7870" y="21210"/>
                  </a:lnTo>
                  <a:lnTo>
                    <a:pt x="7951" y="21242"/>
                  </a:lnTo>
                  <a:lnTo>
                    <a:pt x="8179" y="21291"/>
                  </a:lnTo>
                  <a:lnTo>
                    <a:pt x="8373" y="21356"/>
                  </a:lnTo>
                  <a:lnTo>
                    <a:pt x="8471" y="21372"/>
                  </a:lnTo>
                  <a:lnTo>
                    <a:pt x="8471" y="21372"/>
                  </a:lnTo>
                  <a:lnTo>
                    <a:pt x="9071" y="21469"/>
                  </a:lnTo>
                  <a:lnTo>
                    <a:pt x="9363" y="21518"/>
                  </a:lnTo>
                  <a:lnTo>
                    <a:pt x="9671" y="21551"/>
                  </a:lnTo>
                  <a:lnTo>
                    <a:pt x="9671" y="21551"/>
                  </a:lnTo>
                  <a:lnTo>
                    <a:pt x="9931" y="21567"/>
                  </a:lnTo>
                  <a:lnTo>
                    <a:pt x="10515" y="21583"/>
                  </a:lnTo>
                  <a:lnTo>
                    <a:pt x="11846" y="21600"/>
                  </a:lnTo>
                  <a:lnTo>
                    <a:pt x="11846" y="21600"/>
                  </a:lnTo>
                  <a:lnTo>
                    <a:pt x="12284" y="21518"/>
                  </a:lnTo>
                  <a:lnTo>
                    <a:pt x="12576" y="21453"/>
                  </a:lnTo>
                  <a:lnTo>
                    <a:pt x="12787" y="21421"/>
                  </a:lnTo>
                  <a:lnTo>
                    <a:pt x="12787" y="21421"/>
                  </a:lnTo>
                  <a:lnTo>
                    <a:pt x="13291" y="21339"/>
                  </a:lnTo>
                  <a:lnTo>
                    <a:pt x="13404" y="21307"/>
                  </a:lnTo>
                  <a:lnTo>
                    <a:pt x="13453" y="21307"/>
                  </a:lnTo>
                  <a:lnTo>
                    <a:pt x="13453" y="21307"/>
                  </a:lnTo>
                  <a:lnTo>
                    <a:pt x="13534" y="21258"/>
                  </a:lnTo>
                  <a:lnTo>
                    <a:pt x="13615" y="21226"/>
                  </a:lnTo>
                  <a:lnTo>
                    <a:pt x="13696" y="21210"/>
                  </a:lnTo>
                  <a:lnTo>
                    <a:pt x="13793" y="21193"/>
                  </a:lnTo>
                  <a:lnTo>
                    <a:pt x="13907" y="21177"/>
                  </a:lnTo>
                  <a:lnTo>
                    <a:pt x="14004" y="21145"/>
                  </a:lnTo>
                  <a:lnTo>
                    <a:pt x="14086" y="21129"/>
                  </a:lnTo>
                  <a:lnTo>
                    <a:pt x="14150" y="21080"/>
                  </a:lnTo>
                  <a:lnTo>
                    <a:pt x="14150" y="21080"/>
                  </a:lnTo>
                  <a:lnTo>
                    <a:pt x="14572" y="20950"/>
                  </a:lnTo>
                  <a:lnTo>
                    <a:pt x="14995" y="20787"/>
                  </a:lnTo>
                  <a:lnTo>
                    <a:pt x="15400" y="20592"/>
                  </a:lnTo>
                  <a:lnTo>
                    <a:pt x="15806" y="20397"/>
                  </a:lnTo>
                  <a:lnTo>
                    <a:pt x="16179" y="20203"/>
                  </a:lnTo>
                  <a:lnTo>
                    <a:pt x="16552" y="19959"/>
                  </a:lnTo>
                  <a:lnTo>
                    <a:pt x="16926" y="19716"/>
                  </a:lnTo>
                  <a:lnTo>
                    <a:pt x="17283" y="19439"/>
                  </a:lnTo>
                  <a:lnTo>
                    <a:pt x="17623" y="19179"/>
                  </a:lnTo>
                  <a:lnTo>
                    <a:pt x="17964" y="18871"/>
                  </a:lnTo>
                  <a:lnTo>
                    <a:pt x="18289" y="18562"/>
                  </a:lnTo>
                  <a:lnTo>
                    <a:pt x="18597" y="18254"/>
                  </a:lnTo>
                  <a:lnTo>
                    <a:pt x="18889" y="17929"/>
                  </a:lnTo>
                  <a:lnTo>
                    <a:pt x="19181" y="17588"/>
                  </a:lnTo>
                  <a:lnTo>
                    <a:pt x="19473" y="17247"/>
                  </a:lnTo>
                  <a:lnTo>
                    <a:pt x="19733" y="16906"/>
                  </a:lnTo>
                  <a:lnTo>
                    <a:pt x="19733" y="16906"/>
                  </a:lnTo>
                  <a:lnTo>
                    <a:pt x="20334" y="15899"/>
                  </a:lnTo>
                  <a:lnTo>
                    <a:pt x="20334" y="15899"/>
                  </a:lnTo>
                  <a:lnTo>
                    <a:pt x="20869" y="14762"/>
                  </a:lnTo>
                  <a:lnTo>
                    <a:pt x="20869" y="14762"/>
                  </a:lnTo>
                  <a:lnTo>
                    <a:pt x="20966" y="14486"/>
                  </a:lnTo>
                  <a:lnTo>
                    <a:pt x="21047" y="14210"/>
                  </a:lnTo>
                  <a:lnTo>
                    <a:pt x="21210" y="13658"/>
                  </a:lnTo>
                  <a:lnTo>
                    <a:pt x="21340" y="13106"/>
                  </a:lnTo>
                  <a:lnTo>
                    <a:pt x="21470" y="12537"/>
                  </a:lnTo>
                  <a:lnTo>
                    <a:pt x="21470" y="12537"/>
                  </a:lnTo>
                  <a:lnTo>
                    <a:pt x="21518" y="12212"/>
                  </a:lnTo>
                  <a:lnTo>
                    <a:pt x="21535" y="11823"/>
                  </a:lnTo>
                  <a:lnTo>
                    <a:pt x="21583" y="11010"/>
                  </a:lnTo>
                  <a:lnTo>
                    <a:pt x="21600" y="10052"/>
                  </a:lnTo>
                  <a:lnTo>
                    <a:pt x="21600" y="10052"/>
                  </a:lnTo>
                  <a:lnTo>
                    <a:pt x="21518" y="9500"/>
                  </a:lnTo>
                  <a:lnTo>
                    <a:pt x="21437" y="8997"/>
                  </a:lnTo>
                  <a:lnTo>
                    <a:pt x="21356" y="8526"/>
                  </a:lnTo>
                  <a:lnTo>
                    <a:pt x="21356" y="8526"/>
                  </a:lnTo>
                  <a:close/>
                  <a:moveTo>
                    <a:pt x="9655" y="2890"/>
                  </a:moveTo>
                  <a:lnTo>
                    <a:pt x="9655" y="2890"/>
                  </a:lnTo>
                  <a:lnTo>
                    <a:pt x="9899" y="2890"/>
                  </a:lnTo>
                  <a:lnTo>
                    <a:pt x="9899" y="2890"/>
                  </a:lnTo>
                  <a:lnTo>
                    <a:pt x="10061" y="2890"/>
                  </a:lnTo>
                  <a:lnTo>
                    <a:pt x="10061" y="2890"/>
                  </a:lnTo>
                  <a:lnTo>
                    <a:pt x="10012" y="2744"/>
                  </a:lnTo>
                  <a:lnTo>
                    <a:pt x="9980" y="2646"/>
                  </a:lnTo>
                  <a:lnTo>
                    <a:pt x="9964" y="2517"/>
                  </a:lnTo>
                  <a:lnTo>
                    <a:pt x="9947" y="2419"/>
                  </a:lnTo>
                  <a:lnTo>
                    <a:pt x="9964" y="2322"/>
                  </a:lnTo>
                  <a:lnTo>
                    <a:pt x="9996" y="2208"/>
                  </a:lnTo>
                  <a:lnTo>
                    <a:pt x="10061" y="2094"/>
                  </a:lnTo>
                  <a:lnTo>
                    <a:pt x="10110" y="1965"/>
                  </a:lnTo>
                  <a:lnTo>
                    <a:pt x="10110" y="1965"/>
                  </a:lnTo>
                  <a:lnTo>
                    <a:pt x="10240" y="1867"/>
                  </a:lnTo>
                  <a:lnTo>
                    <a:pt x="10369" y="1786"/>
                  </a:lnTo>
                  <a:lnTo>
                    <a:pt x="10434" y="1769"/>
                  </a:lnTo>
                  <a:lnTo>
                    <a:pt x="10499" y="1737"/>
                  </a:lnTo>
                  <a:lnTo>
                    <a:pt x="10580" y="1704"/>
                  </a:lnTo>
                  <a:lnTo>
                    <a:pt x="10661" y="1704"/>
                  </a:lnTo>
                  <a:lnTo>
                    <a:pt x="10661" y="1704"/>
                  </a:lnTo>
                  <a:lnTo>
                    <a:pt x="10775" y="1704"/>
                  </a:lnTo>
                  <a:lnTo>
                    <a:pt x="10775" y="1704"/>
                  </a:lnTo>
                  <a:lnTo>
                    <a:pt x="10888" y="1737"/>
                  </a:lnTo>
                  <a:lnTo>
                    <a:pt x="10970" y="1769"/>
                  </a:lnTo>
                  <a:lnTo>
                    <a:pt x="11051" y="1802"/>
                  </a:lnTo>
                  <a:lnTo>
                    <a:pt x="11116" y="1867"/>
                  </a:lnTo>
                  <a:lnTo>
                    <a:pt x="11164" y="1916"/>
                  </a:lnTo>
                  <a:lnTo>
                    <a:pt x="11213" y="1965"/>
                  </a:lnTo>
                  <a:lnTo>
                    <a:pt x="11246" y="2046"/>
                  </a:lnTo>
                  <a:lnTo>
                    <a:pt x="11278" y="2159"/>
                  </a:lnTo>
                  <a:lnTo>
                    <a:pt x="11278" y="2159"/>
                  </a:lnTo>
                  <a:lnTo>
                    <a:pt x="11229" y="2273"/>
                  </a:lnTo>
                  <a:lnTo>
                    <a:pt x="11229" y="2289"/>
                  </a:lnTo>
                  <a:lnTo>
                    <a:pt x="11213" y="2289"/>
                  </a:lnTo>
                  <a:lnTo>
                    <a:pt x="11213" y="2289"/>
                  </a:lnTo>
                  <a:lnTo>
                    <a:pt x="11181" y="2192"/>
                  </a:lnTo>
                  <a:lnTo>
                    <a:pt x="11116" y="2127"/>
                  </a:lnTo>
                  <a:lnTo>
                    <a:pt x="11051" y="2062"/>
                  </a:lnTo>
                  <a:lnTo>
                    <a:pt x="10970" y="2013"/>
                  </a:lnTo>
                  <a:lnTo>
                    <a:pt x="10905" y="1997"/>
                  </a:lnTo>
                  <a:lnTo>
                    <a:pt x="10824" y="1981"/>
                  </a:lnTo>
                  <a:lnTo>
                    <a:pt x="10742" y="1981"/>
                  </a:lnTo>
                  <a:lnTo>
                    <a:pt x="10661" y="2013"/>
                  </a:lnTo>
                  <a:lnTo>
                    <a:pt x="10596" y="2029"/>
                  </a:lnTo>
                  <a:lnTo>
                    <a:pt x="10515" y="2094"/>
                  </a:lnTo>
                  <a:lnTo>
                    <a:pt x="10450" y="2143"/>
                  </a:lnTo>
                  <a:lnTo>
                    <a:pt x="10386" y="2192"/>
                  </a:lnTo>
                  <a:lnTo>
                    <a:pt x="10369" y="2273"/>
                  </a:lnTo>
                  <a:lnTo>
                    <a:pt x="10337" y="2354"/>
                  </a:lnTo>
                  <a:lnTo>
                    <a:pt x="10321" y="2452"/>
                  </a:lnTo>
                  <a:lnTo>
                    <a:pt x="10321" y="2549"/>
                  </a:lnTo>
                  <a:lnTo>
                    <a:pt x="10321" y="2549"/>
                  </a:lnTo>
                  <a:lnTo>
                    <a:pt x="10613" y="3020"/>
                  </a:lnTo>
                  <a:lnTo>
                    <a:pt x="10613" y="3020"/>
                  </a:lnTo>
                  <a:lnTo>
                    <a:pt x="10791" y="3134"/>
                  </a:lnTo>
                  <a:lnTo>
                    <a:pt x="10970" y="3296"/>
                  </a:lnTo>
                  <a:lnTo>
                    <a:pt x="11327" y="3588"/>
                  </a:lnTo>
                  <a:lnTo>
                    <a:pt x="11327" y="3588"/>
                  </a:lnTo>
                  <a:lnTo>
                    <a:pt x="11408" y="3719"/>
                  </a:lnTo>
                  <a:lnTo>
                    <a:pt x="11489" y="3816"/>
                  </a:lnTo>
                  <a:lnTo>
                    <a:pt x="11587" y="3897"/>
                  </a:lnTo>
                  <a:lnTo>
                    <a:pt x="11635" y="3946"/>
                  </a:lnTo>
                  <a:lnTo>
                    <a:pt x="11700" y="3962"/>
                  </a:lnTo>
                  <a:lnTo>
                    <a:pt x="11700" y="3962"/>
                  </a:lnTo>
                  <a:lnTo>
                    <a:pt x="11716" y="3865"/>
                  </a:lnTo>
                  <a:lnTo>
                    <a:pt x="11733" y="3767"/>
                  </a:lnTo>
                  <a:lnTo>
                    <a:pt x="11765" y="3686"/>
                  </a:lnTo>
                  <a:lnTo>
                    <a:pt x="11797" y="3637"/>
                  </a:lnTo>
                  <a:lnTo>
                    <a:pt x="11830" y="3605"/>
                  </a:lnTo>
                  <a:lnTo>
                    <a:pt x="11846" y="3605"/>
                  </a:lnTo>
                  <a:lnTo>
                    <a:pt x="11879" y="3605"/>
                  </a:lnTo>
                  <a:lnTo>
                    <a:pt x="11911" y="3621"/>
                  </a:lnTo>
                  <a:lnTo>
                    <a:pt x="11944" y="3637"/>
                  </a:lnTo>
                  <a:lnTo>
                    <a:pt x="11992" y="3670"/>
                  </a:lnTo>
                  <a:lnTo>
                    <a:pt x="12041" y="3784"/>
                  </a:lnTo>
                  <a:lnTo>
                    <a:pt x="12041" y="3784"/>
                  </a:lnTo>
                  <a:lnTo>
                    <a:pt x="12090" y="4043"/>
                  </a:lnTo>
                  <a:lnTo>
                    <a:pt x="12090" y="4043"/>
                  </a:lnTo>
                  <a:lnTo>
                    <a:pt x="12171" y="4108"/>
                  </a:lnTo>
                  <a:lnTo>
                    <a:pt x="12268" y="4222"/>
                  </a:lnTo>
                  <a:lnTo>
                    <a:pt x="12365" y="4336"/>
                  </a:lnTo>
                  <a:lnTo>
                    <a:pt x="12463" y="4433"/>
                  </a:lnTo>
                  <a:lnTo>
                    <a:pt x="12560" y="4563"/>
                  </a:lnTo>
                  <a:lnTo>
                    <a:pt x="12576" y="4612"/>
                  </a:lnTo>
                  <a:lnTo>
                    <a:pt x="12592" y="4660"/>
                  </a:lnTo>
                  <a:lnTo>
                    <a:pt x="12609" y="4725"/>
                  </a:lnTo>
                  <a:lnTo>
                    <a:pt x="12609" y="4790"/>
                  </a:lnTo>
                  <a:lnTo>
                    <a:pt x="12592" y="4855"/>
                  </a:lnTo>
                  <a:lnTo>
                    <a:pt x="12560" y="4920"/>
                  </a:lnTo>
                  <a:lnTo>
                    <a:pt x="12560" y="4920"/>
                  </a:lnTo>
                  <a:lnTo>
                    <a:pt x="12479" y="4936"/>
                  </a:lnTo>
                  <a:lnTo>
                    <a:pt x="12479" y="4936"/>
                  </a:lnTo>
                  <a:lnTo>
                    <a:pt x="12398" y="4823"/>
                  </a:lnTo>
                  <a:lnTo>
                    <a:pt x="12333" y="4774"/>
                  </a:lnTo>
                  <a:lnTo>
                    <a:pt x="12284" y="4742"/>
                  </a:lnTo>
                  <a:lnTo>
                    <a:pt x="12284" y="4742"/>
                  </a:lnTo>
                  <a:lnTo>
                    <a:pt x="12284" y="4807"/>
                  </a:lnTo>
                  <a:lnTo>
                    <a:pt x="12300" y="4855"/>
                  </a:lnTo>
                  <a:lnTo>
                    <a:pt x="12349" y="4953"/>
                  </a:lnTo>
                  <a:lnTo>
                    <a:pt x="12479" y="5148"/>
                  </a:lnTo>
                  <a:lnTo>
                    <a:pt x="12479" y="5148"/>
                  </a:lnTo>
                  <a:lnTo>
                    <a:pt x="12560" y="5635"/>
                  </a:lnTo>
                  <a:lnTo>
                    <a:pt x="12560" y="5635"/>
                  </a:lnTo>
                  <a:lnTo>
                    <a:pt x="12560" y="5765"/>
                  </a:lnTo>
                  <a:lnTo>
                    <a:pt x="12560" y="5765"/>
                  </a:lnTo>
                  <a:lnTo>
                    <a:pt x="12528" y="6138"/>
                  </a:lnTo>
                  <a:lnTo>
                    <a:pt x="12479" y="6366"/>
                  </a:lnTo>
                  <a:lnTo>
                    <a:pt x="12479" y="6366"/>
                  </a:lnTo>
                  <a:lnTo>
                    <a:pt x="12187" y="6707"/>
                  </a:lnTo>
                  <a:lnTo>
                    <a:pt x="12057" y="6869"/>
                  </a:lnTo>
                  <a:lnTo>
                    <a:pt x="11927" y="7064"/>
                  </a:lnTo>
                  <a:lnTo>
                    <a:pt x="11927" y="7064"/>
                  </a:lnTo>
                  <a:lnTo>
                    <a:pt x="12008" y="7048"/>
                  </a:lnTo>
                  <a:lnTo>
                    <a:pt x="12073" y="7048"/>
                  </a:lnTo>
                  <a:lnTo>
                    <a:pt x="12187" y="7015"/>
                  </a:lnTo>
                  <a:lnTo>
                    <a:pt x="12300" y="6934"/>
                  </a:lnTo>
                  <a:lnTo>
                    <a:pt x="12414" y="6885"/>
                  </a:lnTo>
                  <a:lnTo>
                    <a:pt x="12414" y="6885"/>
                  </a:lnTo>
                  <a:lnTo>
                    <a:pt x="12479" y="6901"/>
                  </a:lnTo>
                  <a:lnTo>
                    <a:pt x="12479" y="6901"/>
                  </a:lnTo>
                  <a:lnTo>
                    <a:pt x="12479" y="6950"/>
                  </a:lnTo>
                  <a:lnTo>
                    <a:pt x="12479" y="6950"/>
                  </a:lnTo>
                  <a:lnTo>
                    <a:pt x="12171" y="7113"/>
                  </a:lnTo>
                  <a:lnTo>
                    <a:pt x="11911" y="7291"/>
                  </a:lnTo>
                  <a:lnTo>
                    <a:pt x="11651" y="7470"/>
                  </a:lnTo>
                  <a:lnTo>
                    <a:pt x="11392" y="7681"/>
                  </a:lnTo>
                  <a:lnTo>
                    <a:pt x="11392" y="7681"/>
                  </a:lnTo>
                  <a:lnTo>
                    <a:pt x="11181" y="7665"/>
                  </a:lnTo>
                  <a:lnTo>
                    <a:pt x="11181" y="7665"/>
                  </a:lnTo>
                  <a:lnTo>
                    <a:pt x="11148" y="7746"/>
                  </a:lnTo>
                  <a:lnTo>
                    <a:pt x="11099" y="7827"/>
                  </a:lnTo>
                  <a:lnTo>
                    <a:pt x="11051" y="7892"/>
                  </a:lnTo>
                  <a:lnTo>
                    <a:pt x="10986" y="7941"/>
                  </a:lnTo>
                  <a:lnTo>
                    <a:pt x="10921" y="7974"/>
                  </a:lnTo>
                  <a:lnTo>
                    <a:pt x="10840" y="8022"/>
                  </a:lnTo>
                  <a:lnTo>
                    <a:pt x="10759" y="8022"/>
                  </a:lnTo>
                  <a:lnTo>
                    <a:pt x="10661" y="8055"/>
                  </a:lnTo>
                  <a:lnTo>
                    <a:pt x="10661" y="8055"/>
                  </a:lnTo>
                  <a:lnTo>
                    <a:pt x="10645" y="8103"/>
                  </a:lnTo>
                  <a:lnTo>
                    <a:pt x="10645" y="8103"/>
                  </a:lnTo>
                  <a:lnTo>
                    <a:pt x="10888" y="8120"/>
                  </a:lnTo>
                  <a:lnTo>
                    <a:pt x="11002" y="8103"/>
                  </a:lnTo>
                  <a:lnTo>
                    <a:pt x="11132" y="8071"/>
                  </a:lnTo>
                  <a:lnTo>
                    <a:pt x="11132" y="8071"/>
                  </a:lnTo>
                  <a:lnTo>
                    <a:pt x="11083" y="8136"/>
                  </a:lnTo>
                  <a:lnTo>
                    <a:pt x="11034" y="8185"/>
                  </a:lnTo>
                  <a:lnTo>
                    <a:pt x="10970" y="8201"/>
                  </a:lnTo>
                  <a:lnTo>
                    <a:pt x="10921" y="8201"/>
                  </a:lnTo>
                  <a:lnTo>
                    <a:pt x="10775" y="8217"/>
                  </a:lnTo>
                  <a:lnTo>
                    <a:pt x="10710" y="8217"/>
                  </a:lnTo>
                  <a:lnTo>
                    <a:pt x="10661" y="8249"/>
                  </a:lnTo>
                  <a:lnTo>
                    <a:pt x="10661" y="8249"/>
                  </a:lnTo>
                  <a:lnTo>
                    <a:pt x="10532" y="8233"/>
                  </a:lnTo>
                  <a:lnTo>
                    <a:pt x="10450" y="8217"/>
                  </a:lnTo>
                  <a:lnTo>
                    <a:pt x="10434" y="8201"/>
                  </a:lnTo>
                  <a:lnTo>
                    <a:pt x="10418" y="8185"/>
                  </a:lnTo>
                  <a:lnTo>
                    <a:pt x="10386" y="8120"/>
                  </a:lnTo>
                  <a:lnTo>
                    <a:pt x="10386" y="8039"/>
                  </a:lnTo>
                  <a:lnTo>
                    <a:pt x="10402" y="7957"/>
                  </a:lnTo>
                  <a:lnTo>
                    <a:pt x="10434" y="7778"/>
                  </a:lnTo>
                  <a:lnTo>
                    <a:pt x="10434" y="7778"/>
                  </a:lnTo>
                  <a:lnTo>
                    <a:pt x="10450" y="7697"/>
                  </a:lnTo>
                  <a:lnTo>
                    <a:pt x="10467" y="7632"/>
                  </a:lnTo>
                  <a:lnTo>
                    <a:pt x="10450" y="7584"/>
                  </a:lnTo>
                  <a:lnTo>
                    <a:pt x="10434" y="7535"/>
                  </a:lnTo>
                  <a:lnTo>
                    <a:pt x="10386" y="7421"/>
                  </a:lnTo>
                  <a:lnTo>
                    <a:pt x="10369" y="7372"/>
                  </a:lnTo>
                  <a:lnTo>
                    <a:pt x="10369" y="7291"/>
                  </a:lnTo>
                  <a:lnTo>
                    <a:pt x="10369" y="7291"/>
                  </a:lnTo>
                  <a:lnTo>
                    <a:pt x="10434" y="7178"/>
                  </a:lnTo>
                  <a:lnTo>
                    <a:pt x="10450" y="7129"/>
                  </a:lnTo>
                  <a:lnTo>
                    <a:pt x="10467" y="7097"/>
                  </a:lnTo>
                  <a:lnTo>
                    <a:pt x="10467" y="7097"/>
                  </a:lnTo>
                  <a:lnTo>
                    <a:pt x="10483" y="6918"/>
                  </a:lnTo>
                  <a:lnTo>
                    <a:pt x="10483" y="6918"/>
                  </a:lnTo>
                  <a:lnTo>
                    <a:pt x="10499" y="6918"/>
                  </a:lnTo>
                  <a:lnTo>
                    <a:pt x="10532" y="6901"/>
                  </a:lnTo>
                  <a:lnTo>
                    <a:pt x="10532" y="6901"/>
                  </a:lnTo>
                  <a:lnTo>
                    <a:pt x="10548" y="7048"/>
                  </a:lnTo>
                  <a:lnTo>
                    <a:pt x="10532" y="7161"/>
                  </a:lnTo>
                  <a:lnTo>
                    <a:pt x="10532" y="7161"/>
                  </a:lnTo>
                  <a:lnTo>
                    <a:pt x="10467" y="7324"/>
                  </a:lnTo>
                  <a:lnTo>
                    <a:pt x="10467" y="7372"/>
                  </a:lnTo>
                  <a:lnTo>
                    <a:pt x="10467" y="7405"/>
                  </a:lnTo>
                  <a:lnTo>
                    <a:pt x="10499" y="7454"/>
                  </a:lnTo>
                  <a:lnTo>
                    <a:pt x="10532" y="7503"/>
                  </a:lnTo>
                  <a:lnTo>
                    <a:pt x="10645" y="7649"/>
                  </a:lnTo>
                  <a:lnTo>
                    <a:pt x="10645" y="7649"/>
                  </a:lnTo>
                  <a:lnTo>
                    <a:pt x="10629" y="7697"/>
                  </a:lnTo>
                  <a:lnTo>
                    <a:pt x="10629" y="7697"/>
                  </a:lnTo>
                  <a:lnTo>
                    <a:pt x="10661" y="7697"/>
                  </a:lnTo>
                  <a:lnTo>
                    <a:pt x="10678" y="7697"/>
                  </a:lnTo>
                  <a:lnTo>
                    <a:pt x="10759" y="7665"/>
                  </a:lnTo>
                  <a:lnTo>
                    <a:pt x="10759" y="7665"/>
                  </a:lnTo>
                  <a:lnTo>
                    <a:pt x="10694" y="7470"/>
                  </a:lnTo>
                  <a:lnTo>
                    <a:pt x="10678" y="7389"/>
                  </a:lnTo>
                  <a:lnTo>
                    <a:pt x="10678" y="7324"/>
                  </a:lnTo>
                  <a:lnTo>
                    <a:pt x="10710" y="7291"/>
                  </a:lnTo>
                  <a:lnTo>
                    <a:pt x="10710" y="7291"/>
                  </a:lnTo>
                  <a:lnTo>
                    <a:pt x="10726" y="7291"/>
                  </a:lnTo>
                  <a:lnTo>
                    <a:pt x="10742" y="7324"/>
                  </a:lnTo>
                  <a:lnTo>
                    <a:pt x="10807" y="7551"/>
                  </a:lnTo>
                  <a:lnTo>
                    <a:pt x="10807" y="7551"/>
                  </a:lnTo>
                  <a:lnTo>
                    <a:pt x="10856" y="7535"/>
                  </a:lnTo>
                  <a:lnTo>
                    <a:pt x="10856" y="7535"/>
                  </a:lnTo>
                  <a:lnTo>
                    <a:pt x="10840" y="7389"/>
                  </a:lnTo>
                  <a:lnTo>
                    <a:pt x="10840" y="7307"/>
                  </a:lnTo>
                  <a:lnTo>
                    <a:pt x="10840" y="7259"/>
                  </a:lnTo>
                  <a:lnTo>
                    <a:pt x="10856" y="7243"/>
                  </a:lnTo>
                  <a:lnTo>
                    <a:pt x="10856" y="7243"/>
                  </a:lnTo>
                  <a:lnTo>
                    <a:pt x="10888" y="7307"/>
                  </a:lnTo>
                  <a:lnTo>
                    <a:pt x="10921" y="7356"/>
                  </a:lnTo>
                  <a:lnTo>
                    <a:pt x="10937" y="7389"/>
                  </a:lnTo>
                  <a:lnTo>
                    <a:pt x="10953" y="7405"/>
                  </a:lnTo>
                  <a:lnTo>
                    <a:pt x="10986" y="7405"/>
                  </a:lnTo>
                  <a:lnTo>
                    <a:pt x="11002" y="7405"/>
                  </a:lnTo>
                  <a:lnTo>
                    <a:pt x="11002" y="7405"/>
                  </a:lnTo>
                  <a:lnTo>
                    <a:pt x="11002" y="7275"/>
                  </a:lnTo>
                  <a:lnTo>
                    <a:pt x="11002" y="7243"/>
                  </a:lnTo>
                  <a:lnTo>
                    <a:pt x="11018" y="7161"/>
                  </a:lnTo>
                  <a:lnTo>
                    <a:pt x="11018" y="7161"/>
                  </a:lnTo>
                  <a:lnTo>
                    <a:pt x="11181" y="7161"/>
                  </a:lnTo>
                  <a:lnTo>
                    <a:pt x="11181" y="7161"/>
                  </a:lnTo>
                  <a:lnTo>
                    <a:pt x="11229" y="7080"/>
                  </a:lnTo>
                  <a:lnTo>
                    <a:pt x="11229" y="7080"/>
                  </a:lnTo>
                  <a:lnTo>
                    <a:pt x="11213" y="6967"/>
                  </a:lnTo>
                  <a:lnTo>
                    <a:pt x="11213" y="6967"/>
                  </a:lnTo>
                  <a:lnTo>
                    <a:pt x="11148" y="6983"/>
                  </a:lnTo>
                  <a:lnTo>
                    <a:pt x="11067" y="7015"/>
                  </a:lnTo>
                  <a:lnTo>
                    <a:pt x="10986" y="7032"/>
                  </a:lnTo>
                  <a:lnTo>
                    <a:pt x="10937" y="7048"/>
                  </a:lnTo>
                  <a:lnTo>
                    <a:pt x="10937" y="7048"/>
                  </a:lnTo>
                  <a:lnTo>
                    <a:pt x="10921" y="6901"/>
                  </a:lnTo>
                  <a:lnTo>
                    <a:pt x="10921" y="6901"/>
                  </a:lnTo>
                  <a:lnTo>
                    <a:pt x="10856" y="6901"/>
                  </a:lnTo>
                  <a:lnTo>
                    <a:pt x="10824" y="6918"/>
                  </a:lnTo>
                  <a:lnTo>
                    <a:pt x="10710" y="6983"/>
                  </a:lnTo>
                  <a:lnTo>
                    <a:pt x="10710" y="6983"/>
                  </a:lnTo>
                  <a:lnTo>
                    <a:pt x="10742" y="6918"/>
                  </a:lnTo>
                  <a:lnTo>
                    <a:pt x="10759" y="6853"/>
                  </a:lnTo>
                  <a:lnTo>
                    <a:pt x="10807" y="6788"/>
                  </a:lnTo>
                  <a:lnTo>
                    <a:pt x="10840" y="6739"/>
                  </a:lnTo>
                  <a:lnTo>
                    <a:pt x="10905" y="6691"/>
                  </a:lnTo>
                  <a:lnTo>
                    <a:pt x="10953" y="6674"/>
                  </a:lnTo>
                  <a:lnTo>
                    <a:pt x="11018" y="6674"/>
                  </a:lnTo>
                  <a:lnTo>
                    <a:pt x="11099" y="6691"/>
                  </a:lnTo>
                  <a:lnTo>
                    <a:pt x="11099" y="6691"/>
                  </a:lnTo>
                  <a:lnTo>
                    <a:pt x="11116" y="6772"/>
                  </a:lnTo>
                  <a:lnTo>
                    <a:pt x="11116" y="6772"/>
                  </a:lnTo>
                  <a:lnTo>
                    <a:pt x="11181" y="6739"/>
                  </a:lnTo>
                  <a:lnTo>
                    <a:pt x="11213" y="6723"/>
                  </a:lnTo>
                  <a:lnTo>
                    <a:pt x="11294" y="6723"/>
                  </a:lnTo>
                  <a:lnTo>
                    <a:pt x="11359" y="6755"/>
                  </a:lnTo>
                  <a:lnTo>
                    <a:pt x="11359" y="6755"/>
                  </a:lnTo>
                  <a:lnTo>
                    <a:pt x="11359" y="6869"/>
                  </a:lnTo>
                  <a:lnTo>
                    <a:pt x="11359" y="6869"/>
                  </a:lnTo>
                  <a:lnTo>
                    <a:pt x="11392" y="6853"/>
                  </a:lnTo>
                  <a:lnTo>
                    <a:pt x="11440" y="6820"/>
                  </a:lnTo>
                  <a:lnTo>
                    <a:pt x="11489" y="6723"/>
                  </a:lnTo>
                  <a:lnTo>
                    <a:pt x="11554" y="6609"/>
                  </a:lnTo>
                  <a:lnTo>
                    <a:pt x="11603" y="6479"/>
                  </a:lnTo>
                  <a:lnTo>
                    <a:pt x="11651" y="6236"/>
                  </a:lnTo>
                  <a:lnTo>
                    <a:pt x="11700" y="6008"/>
                  </a:lnTo>
                  <a:lnTo>
                    <a:pt x="11700" y="6008"/>
                  </a:lnTo>
                  <a:lnTo>
                    <a:pt x="11716" y="6008"/>
                  </a:lnTo>
                  <a:lnTo>
                    <a:pt x="11716" y="6008"/>
                  </a:lnTo>
                  <a:lnTo>
                    <a:pt x="11716" y="5862"/>
                  </a:lnTo>
                  <a:lnTo>
                    <a:pt x="11716" y="5862"/>
                  </a:lnTo>
                  <a:lnTo>
                    <a:pt x="11700" y="5862"/>
                  </a:lnTo>
                  <a:lnTo>
                    <a:pt x="11700" y="5862"/>
                  </a:lnTo>
                  <a:lnTo>
                    <a:pt x="11684" y="5781"/>
                  </a:lnTo>
                  <a:lnTo>
                    <a:pt x="11651" y="5716"/>
                  </a:lnTo>
                  <a:lnTo>
                    <a:pt x="11619" y="5651"/>
                  </a:lnTo>
                  <a:lnTo>
                    <a:pt x="11570" y="5586"/>
                  </a:lnTo>
                  <a:lnTo>
                    <a:pt x="11473" y="5456"/>
                  </a:lnTo>
                  <a:lnTo>
                    <a:pt x="11343" y="5326"/>
                  </a:lnTo>
                  <a:lnTo>
                    <a:pt x="11213" y="5213"/>
                  </a:lnTo>
                  <a:lnTo>
                    <a:pt x="11083" y="5099"/>
                  </a:lnTo>
                  <a:lnTo>
                    <a:pt x="10970" y="4969"/>
                  </a:lnTo>
                  <a:lnTo>
                    <a:pt x="10937" y="4904"/>
                  </a:lnTo>
                  <a:lnTo>
                    <a:pt x="10905" y="4839"/>
                  </a:lnTo>
                  <a:lnTo>
                    <a:pt x="10905" y="4839"/>
                  </a:lnTo>
                  <a:lnTo>
                    <a:pt x="10856" y="4823"/>
                  </a:lnTo>
                  <a:lnTo>
                    <a:pt x="10856" y="4823"/>
                  </a:lnTo>
                  <a:lnTo>
                    <a:pt x="10791" y="4888"/>
                  </a:lnTo>
                  <a:lnTo>
                    <a:pt x="10742" y="4936"/>
                  </a:lnTo>
                  <a:lnTo>
                    <a:pt x="10710" y="4969"/>
                  </a:lnTo>
                  <a:lnTo>
                    <a:pt x="10694" y="5018"/>
                  </a:lnTo>
                  <a:lnTo>
                    <a:pt x="10694" y="5066"/>
                  </a:lnTo>
                  <a:lnTo>
                    <a:pt x="10710" y="5115"/>
                  </a:lnTo>
                  <a:lnTo>
                    <a:pt x="10759" y="5196"/>
                  </a:lnTo>
                  <a:lnTo>
                    <a:pt x="10840" y="5278"/>
                  </a:lnTo>
                  <a:lnTo>
                    <a:pt x="10921" y="5375"/>
                  </a:lnTo>
                  <a:lnTo>
                    <a:pt x="10937" y="5424"/>
                  </a:lnTo>
                  <a:lnTo>
                    <a:pt x="10953" y="5489"/>
                  </a:lnTo>
                  <a:lnTo>
                    <a:pt x="10970" y="5537"/>
                  </a:lnTo>
                  <a:lnTo>
                    <a:pt x="10986" y="5602"/>
                  </a:lnTo>
                  <a:lnTo>
                    <a:pt x="10986" y="5602"/>
                  </a:lnTo>
                  <a:lnTo>
                    <a:pt x="10921" y="5749"/>
                  </a:lnTo>
                  <a:lnTo>
                    <a:pt x="10888" y="5781"/>
                  </a:lnTo>
                  <a:lnTo>
                    <a:pt x="10840" y="5830"/>
                  </a:lnTo>
                  <a:lnTo>
                    <a:pt x="10807" y="5862"/>
                  </a:lnTo>
                  <a:lnTo>
                    <a:pt x="10759" y="5895"/>
                  </a:lnTo>
                  <a:lnTo>
                    <a:pt x="10678" y="5911"/>
                  </a:lnTo>
                  <a:lnTo>
                    <a:pt x="10613" y="5911"/>
                  </a:lnTo>
                  <a:lnTo>
                    <a:pt x="10613" y="5911"/>
                  </a:lnTo>
                  <a:lnTo>
                    <a:pt x="10450" y="5911"/>
                  </a:lnTo>
                  <a:lnTo>
                    <a:pt x="10450" y="5911"/>
                  </a:lnTo>
                  <a:lnTo>
                    <a:pt x="10386" y="5878"/>
                  </a:lnTo>
                  <a:lnTo>
                    <a:pt x="10353" y="5862"/>
                  </a:lnTo>
                  <a:lnTo>
                    <a:pt x="10337" y="5830"/>
                  </a:lnTo>
                  <a:lnTo>
                    <a:pt x="10337" y="5830"/>
                  </a:lnTo>
                  <a:lnTo>
                    <a:pt x="10467" y="5749"/>
                  </a:lnTo>
                  <a:lnTo>
                    <a:pt x="10467" y="5749"/>
                  </a:lnTo>
                  <a:lnTo>
                    <a:pt x="10418" y="5651"/>
                  </a:lnTo>
                  <a:lnTo>
                    <a:pt x="10418" y="5651"/>
                  </a:lnTo>
                  <a:lnTo>
                    <a:pt x="10483" y="5554"/>
                  </a:lnTo>
                  <a:lnTo>
                    <a:pt x="10515" y="5472"/>
                  </a:lnTo>
                  <a:lnTo>
                    <a:pt x="10532" y="5391"/>
                  </a:lnTo>
                  <a:lnTo>
                    <a:pt x="10532" y="5310"/>
                  </a:lnTo>
                  <a:lnTo>
                    <a:pt x="10532" y="5229"/>
                  </a:lnTo>
                  <a:lnTo>
                    <a:pt x="10499" y="5164"/>
                  </a:lnTo>
                  <a:lnTo>
                    <a:pt x="10386" y="4969"/>
                  </a:lnTo>
                  <a:lnTo>
                    <a:pt x="10386" y="4969"/>
                  </a:lnTo>
                  <a:lnTo>
                    <a:pt x="10369" y="4823"/>
                  </a:lnTo>
                  <a:lnTo>
                    <a:pt x="10369" y="4823"/>
                  </a:lnTo>
                  <a:lnTo>
                    <a:pt x="10207" y="4807"/>
                  </a:lnTo>
                  <a:lnTo>
                    <a:pt x="10045" y="4823"/>
                  </a:lnTo>
                  <a:lnTo>
                    <a:pt x="10045" y="4823"/>
                  </a:lnTo>
                  <a:lnTo>
                    <a:pt x="10061" y="4725"/>
                  </a:lnTo>
                  <a:lnTo>
                    <a:pt x="10094" y="4660"/>
                  </a:lnTo>
                  <a:lnTo>
                    <a:pt x="10126" y="4595"/>
                  </a:lnTo>
                  <a:lnTo>
                    <a:pt x="10191" y="4530"/>
                  </a:lnTo>
                  <a:lnTo>
                    <a:pt x="10256" y="4514"/>
                  </a:lnTo>
                  <a:lnTo>
                    <a:pt x="10321" y="4514"/>
                  </a:lnTo>
                  <a:lnTo>
                    <a:pt x="10369" y="4514"/>
                  </a:lnTo>
                  <a:lnTo>
                    <a:pt x="10386" y="4530"/>
                  </a:lnTo>
                  <a:lnTo>
                    <a:pt x="10467" y="4595"/>
                  </a:lnTo>
                  <a:lnTo>
                    <a:pt x="10467" y="4595"/>
                  </a:lnTo>
                  <a:lnTo>
                    <a:pt x="10532" y="4758"/>
                  </a:lnTo>
                  <a:lnTo>
                    <a:pt x="10564" y="4920"/>
                  </a:lnTo>
                  <a:lnTo>
                    <a:pt x="10564" y="4920"/>
                  </a:lnTo>
                  <a:lnTo>
                    <a:pt x="10613" y="4904"/>
                  </a:lnTo>
                  <a:lnTo>
                    <a:pt x="10645" y="4855"/>
                  </a:lnTo>
                  <a:lnTo>
                    <a:pt x="10694" y="4774"/>
                  </a:lnTo>
                  <a:lnTo>
                    <a:pt x="10807" y="4612"/>
                  </a:lnTo>
                  <a:lnTo>
                    <a:pt x="10807" y="4612"/>
                  </a:lnTo>
                  <a:lnTo>
                    <a:pt x="10970" y="4628"/>
                  </a:lnTo>
                  <a:lnTo>
                    <a:pt x="10970" y="4628"/>
                  </a:lnTo>
                  <a:lnTo>
                    <a:pt x="11002" y="4595"/>
                  </a:lnTo>
                  <a:lnTo>
                    <a:pt x="11034" y="4595"/>
                  </a:lnTo>
                  <a:lnTo>
                    <a:pt x="11099" y="4595"/>
                  </a:lnTo>
                  <a:lnTo>
                    <a:pt x="11164" y="4612"/>
                  </a:lnTo>
                  <a:lnTo>
                    <a:pt x="11213" y="4660"/>
                  </a:lnTo>
                  <a:lnTo>
                    <a:pt x="11343" y="4742"/>
                  </a:lnTo>
                  <a:lnTo>
                    <a:pt x="11392" y="4807"/>
                  </a:lnTo>
                  <a:lnTo>
                    <a:pt x="11473" y="4839"/>
                  </a:lnTo>
                  <a:lnTo>
                    <a:pt x="11473" y="4839"/>
                  </a:lnTo>
                  <a:lnTo>
                    <a:pt x="11473" y="4823"/>
                  </a:lnTo>
                  <a:lnTo>
                    <a:pt x="11457" y="4774"/>
                  </a:lnTo>
                  <a:lnTo>
                    <a:pt x="11359" y="4644"/>
                  </a:lnTo>
                  <a:lnTo>
                    <a:pt x="11359" y="4644"/>
                  </a:lnTo>
                  <a:lnTo>
                    <a:pt x="11132" y="4433"/>
                  </a:lnTo>
                  <a:lnTo>
                    <a:pt x="10905" y="4238"/>
                  </a:lnTo>
                  <a:lnTo>
                    <a:pt x="10775" y="4157"/>
                  </a:lnTo>
                  <a:lnTo>
                    <a:pt x="10661" y="4108"/>
                  </a:lnTo>
                  <a:lnTo>
                    <a:pt x="10532" y="4043"/>
                  </a:lnTo>
                  <a:lnTo>
                    <a:pt x="10402" y="3978"/>
                  </a:lnTo>
                  <a:lnTo>
                    <a:pt x="10288" y="3930"/>
                  </a:lnTo>
                  <a:lnTo>
                    <a:pt x="10126" y="3897"/>
                  </a:lnTo>
                  <a:lnTo>
                    <a:pt x="10012" y="3881"/>
                  </a:lnTo>
                  <a:lnTo>
                    <a:pt x="9866" y="3865"/>
                  </a:lnTo>
                  <a:lnTo>
                    <a:pt x="9736" y="3881"/>
                  </a:lnTo>
                  <a:lnTo>
                    <a:pt x="9574" y="3881"/>
                  </a:lnTo>
                  <a:lnTo>
                    <a:pt x="9428" y="3930"/>
                  </a:lnTo>
                  <a:lnTo>
                    <a:pt x="9282" y="3962"/>
                  </a:lnTo>
                  <a:lnTo>
                    <a:pt x="9282" y="3962"/>
                  </a:lnTo>
                  <a:lnTo>
                    <a:pt x="9039" y="4108"/>
                  </a:lnTo>
                  <a:lnTo>
                    <a:pt x="8909" y="4173"/>
                  </a:lnTo>
                  <a:lnTo>
                    <a:pt x="8779" y="4271"/>
                  </a:lnTo>
                  <a:lnTo>
                    <a:pt x="8665" y="4368"/>
                  </a:lnTo>
                  <a:lnTo>
                    <a:pt x="8568" y="4449"/>
                  </a:lnTo>
                  <a:lnTo>
                    <a:pt x="8503" y="4514"/>
                  </a:lnTo>
                  <a:lnTo>
                    <a:pt x="8487" y="4579"/>
                  </a:lnTo>
                  <a:lnTo>
                    <a:pt x="8471" y="4644"/>
                  </a:lnTo>
                  <a:lnTo>
                    <a:pt x="8454" y="4677"/>
                  </a:lnTo>
                  <a:lnTo>
                    <a:pt x="8454" y="4677"/>
                  </a:lnTo>
                  <a:lnTo>
                    <a:pt x="8519" y="4742"/>
                  </a:lnTo>
                  <a:lnTo>
                    <a:pt x="8519" y="4742"/>
                  </a:lnTo>
                  <a:lnTo>
                    <a:pt x="8617" y="4725"/>
                  </a:lnTo>
                  <a:lnTo>
                    <a:pt x="8746" y="4677"/>
                  </a:lnTo>
                  <a:lnTo>
                    <a:pt x="8892" y="4628"/>
                  </a:lnTo>
                  <a:lnTo>
                    <a:pt x="9022" y="4579"/>
                  </a:lnTo>
                  <a:lnTo>
                    <a:pt x="9152" y="4547"/>
                  </a:lnTo>
                  <a:lnTo>
                    <a:pt x="9201" y="4547"/>
                  </a:lnTo>
                  <a:lnTo>
                    <a:pt x="9266" y="4563"/>
                  </a:lnTo>
                  <a:lnTo>
                    <a:pt x="9298" y="4595"/>
                  </a:lnTo>
                  <a:lnTo>
                    <a:pt x="9331" y="4628"/>
                  </a:lnTo>
                  <a:lnTo>
                    <a:pt x="9347" y="4660"/>
                  </a:lnTo>
                  <a:lnTo>
                    <a:pt x="9347" y="4742"/>
                  </a:lnTo>
                  <a:lnTo>
                    <a:pt x="9347" y="4742"/>
                  </a:lnTo>
                  <a:lnTo>
                    <a:pt x="9249" y="4920"/>
                  </a:lnTo>
                  <a:lnTo>
                    <a:pt x="9120" y="5050"/>
                  </a:lnTo>
                  <a:lnTo>
                    <a:pt x="8974" y="5196"/>
                  </a:lnTo>
                  <a:lnTo>
                    <a:pt x="8811" y="5310"/>
                  </a:lnTo>
                  <a:lnTo>
                    <a:pt x="8811" y="5310"/>
                  </a:lnTo>
                  <a:lnTo>
                    <a:pt x="8844" y="5359"/>
                  </a:lnTo>
                  <a:lnTo>
                    <a:pt x="8892" y="5391"/>
                  </a:lnTo>
                  <a:lnTo>
                    <a:pt x="8974" y="5440"/>
                  </a:lnTo>
                  <a:lnTo>
                    <a:pt x="9039" y="5489"/>
                  </a:lnTo>
                  <a:lnTo>
                    <a:pt x="9039" y="5489"/>
                  </a:lnTo>
                  <a:lnTo>
                    <a:pt x="9087" y="5667"/>
                  </a:lnTo>
                  <a:lnTo>
                    <a:pt x="9103" y="5797"/>
                  </a:lnTo>
                  <a:lnTo>
                    <a:pt x="9087" y="5911"/>
                  </a:lnTo>
                  <a:lnTo>
                    <a:pt x="9039" y="6025"/>
                  </a:lnTo>
                  <a:lnTo>
                    <a:pt x="8990" y="6122"/>
                  </a:lnTo>
                  <a:lnTo>
                    <a:pt x="8892" y="6220"/>
                  </a:lnTo>
                  <a:lnTo>
                    <a:pt x="8795" y="6301"/>
                  </a:lnTo>
                  <a:lnTo>
                    <a:pt x="8665" y="6382"/>
                  </a:lnTo>
                  <a:lnTo>
                    <a:pt x="8665" y="6382"/>
                  </a:lnTo>
                  <a:lnTo>
                    <a:pt x="8519" y="6382"/>
                  </a:lnTo>
                  <a:lnTo>
                    <a:pt x="8422" y="6366"/>
                  </a:lnTo>
                  <a:lnTo>
                    <a:pt x="8292" y="6317"/>
                  </a:lnTo>
                  <a:lnTo>
                    <a:pt x="8179" y="6252"/>
                  </a:lnTo>
                  <a:lnTo>
                    <a:pt x="8179" y="6252"/>
                  </a:lnTo>
                  <a:lnTo>
                    <a:pt x="8179" y="6203"/>
                  </a:lnTo>
                  <a:lnTo>
                    <a:pt x="8179" y="6203"/>
                  </a:lnTo>
                  <a:lnTo>
                    <a:pt x="8308" y="6203"/>
                  </a:lnTo>
                  <a:lnTo>
                    <a:pt x="8471" y="6203"/>
                  </a:lnTo>
                  <a:lnTo>
                    <a:pt x="8584" y="6187"/>
                  </a:lnTo>
                  <a:lnTo>
                    <a:pt x="8665" y="6171"/>
                  </a:lnTo>
                  <a:lnTo>
                    <a:pt x="8714" y="6155"/>
                  </a:lnTo>
                  <a:lnTo>
                    <a:pt x="8746" y="6122"/>
                  </a:lnTo>
                  <a:lnTo>
                    <a:pt x="8795" y="6073"/>
                  </a:lnTo>
                  <a:lnTo>
                    <a:pt x="8811" y="6041"/>
                  </a:lnTo>
                  <a:lnTo>
                    <a:pt x="8844" y="5992"/>
                  </a:lnTo>
                  <a:lnTo>
                    <a:pt x="8844" y="5927"/>
                  </a:lnTo>
                  <a:lnTo>
                    <a:pt x="8844" y="5846"/>
                  </a:lnTo>
                  <a:lnTo>
                    <a:pt x="8828" y="5765"/>
                  </a:lnTo>
                  <a:lnTo>
                    <a:pt x="8795" y="5684"/>
                  </a:lnTo>
                  <a:lnTo>
                    <a:pt x="8795" y="5684"/>
                  </a:lnTo>
                  <a:lnTo>
                    <a:pt x="8649" y="5586"/>
                  </a:lnTo>
                  <a:lnTo>
                    <a:pt x="8649" y="5586"/>
                  </a:lnTo>
                  <a:lnTo>
                    <a:pt x="8552" y="5570"/>
                  </a:lnTo>
                  <a:lnTo>
                    <a:pt x="8454" y="5586"/>
                  </a:lnTo>
                  <a:lnTo>
                    <a:pt x="8276" y="5619"/>
                  </a:lnTo>
                  <a:lnTo>
                    <a:pt x="8211" y="5635"/>
                  </a:lnTo>
                  <a:lnTo>
                    <a:pt x="8146" y="5635"/>
                  </a:lnTo>
                  <a:lnTo>
                    <a:pt x="8114" y="5619"/>
                  </a:lnTo>
                  <a:lnTo>
                    <a:pt x="8097" y="5602"/>
                  </a:lnTo>
                  <a:lnTo>
                    <a:pt x="8049" y="5554"/>
                  </a:lnTo>
                  <a:lnTo>
                    <a:pt x="8032" y="5505"/>
                  </a:lnTo>
                  <a:lnTo>
                    <a:pt x="8032" y="5505"/>
                  </a:lnTo>
                  <a:lnTo>
                    <a:pt x="8081" y="5407"/>
                  </a:lnTo>
                  <a:lnTo>
                    <a:pt x="8114" y="5294"/>
                  </a:lnTo>
                  <a:lnTo>
                    <a:pt x="8130" y="5229"/>
                  </a:lnTo>
                  <a:lnTo>
                    <a:pt x="8114" y="5196"/>
                  </a:lnTo>
                  <a:lnTo>
                    <a:pt x="8114" y="5148"/>
                  </a:lnTo>
                  <a:lnTo>
                    <a:pt x="8049" y="5131"/>
                  </a:lnTo>
                  <a:lnTo>
                    <a:pt x="8049" y="5131"/>
                  </a:lnTo>
                  <a:lnTo>
                    <a:pt x="7967" y="5213"/>
                  </a:lnTo>
                  <a:lnTo>
                    <a:pt x="7919" y="5294"/>
                  </a:lnTo>
                  <a:lnTo>
                    <a:pt x="7789" y="5456"/>
                  </a:lnTo>
                  <a:lnTo>
                    <a:pt x="7740" y="5537"/>
                  </a:lnTo>
                  <a:lnTo>
                    <a:pt x="7675" y="5635"/>
                  </a:lnTo>
                  <a:lnTo>
                    <a:pt x="7610" y="5716"/>
                  </a:lnTo>
                  <a:lnTo>
                    <a:pt x="7513" y="5765"/>
                  </a:lnTo>
                  <a:lnTo>
                    <a:pt x="7513" y="5765"/>
                  </a:lnTo>
                  <a:lnTo>
                    <a:pt x="7464" y="5911"/>
                  </a:lnTo>
                  <a:lnTo>
                    <a:pt x="7448" y="6057"/>
                  </a:lnTo>
                  <a:lnTo>
                    <a:pt x="7448" y="6171"/>
                  </a:lnTo>
                  <a:lnTo>
                    <a:pt x="7481" y="6301"/>
                  </a:lnTo>
                  <a:lnTo>
                    <a:pt x="7545" y="6382"/>
                  </a:lnTo>
                  <a:lnTo>
                    <a:pt x="7627" y="6479"/>
                  </a:lnTo>
                  <a:lnTo>
                    <a:pt x="7708" y="6577"/>
                  </a:lnTo>
                  <a:lnTo>
                    <a:pt x="7805" y="6642"/>
                  </a:lnTo>
                  <a:lnTo>
                    <a:pt x="7919" y="6707"/>
                  </a:lnTo>
                  <a:lnTo>
                    <a:pt x="8032" y="6788"/>
                  </a:lnTo>
                  <a:lnTo>
                    <a:pt x="8276" y="6918"/>
                  </a:lnTo>
                  <a:lnTo>
                    <a:pt x="8519" y="7032"/>
                  </a:lnTo>
                  <a:lnTo>
                    <a:pt x="8746" y="7129"/>
                  </a:lnTo>
                  <a:lnTo>
                    <a:pt x="8746" y="7129"/>
                  </a:lnTo>
                  <a:lnTo>
                    <a:pt x="8860" y="7243"/>
                  </a:lnTo>
                  <a:lnTo>
                    <a:pt x="8974" y="7372"/>
                  </a:lnTo>
                  <a:lnTo>
                    <a:pt x="9039" y="7470"/>
                  </a:lnTo>
                  <a:lnTo>
                    <a:pt x="9103" y="7616"/>
                  </a:lnTo>
                  <a:lnTo>
                    <a:pt x="9168" y="7730"/>
                  </a:lnTo>
                  <a:lnTo>
                    <a:pt x="9217" y="7876"/>
                  </a:lnTo>
                  <a:lnTo>
                    <a:pt x="9298" y="8185"/>
                  </a:lnTo>
                  <a:lnTo>
                    <a:pt x="9298" y="8185"/>
                  </a:lnTo>
                  <a:lnTo>
                    <a:pt x="9298" y="8591"/>
                  </a:lnTo>
                  <a:lnTo>
                    <a:pt x="9298" y="8591"/>
                  </a:lnTo>
                  <a:lnTo>
                    <a:pt x="9249" y="8785"/>
                  </a:lnTo>
                  <a:lnTo>
                    <a:pt x="9185" y="8964"/>
                  </a:lnTo>
                  <a:lnTo>
                    <a:pt x="9120" y="9127"/>
                  </a:lnTo>
                  <a:lnTo>
                    <a:pt x="9022" y="9289"/>
                  </a:lnTo>
                  <a:lnTo>
                    <a:pt x="8941" y="9435"/>
                  </a:lnTo>
                  <a:lnTo>
                    <a:pt x="8811" y="9581"/>
                  </a:lnTo>
                  <a:lnTo>
                    <a:pt x="8714" y="9744"/>
                  </a:lnTo>
                  <a:lnTo>
                    <a:pt x="8568" y="9890"/>
                  </a:lnTo>
                  <a:lnTo>
                    <a:pt x="8568" y="9890"/>
                  </a:lnTo>
                  <a:lnTo>
                    <a:pt x="8243" y="10150"/>
                  </a:lnTo>
                  <a:lnTo>
                    <a:pt x="8081" y="10296"/>
                  </a:lnTo>
                  <a:lnTo>
                    <a:pt x="7902" y="10410"/>
                  </a:lnTo>
                  <a:lnTo>
                    <a:pt x="7708" y="10523"/>
                  </a:lnTo>
                  <a:lnTo>
                    <a:pt x="7513" y="10637"/>
                  </a:lnTo>
                  <a:lnTo>
                    <a:pt x="7335" y="10686"/>
                  </a:lnTo>
                  <a:lnTo>
                    <a:pt x="7221" y="10718"/>
                  </a:lnTo>
                  <a:lnTo>
                    <a:pt x="7107" y="10751"/>
                  </a:lnTo>
                  <a:lnTo>
                    <a:pt x="7107" y="10751"/>
                  </a:lnTo>
                  <a:lnTo>
                    <a:pt x="7107" y="10751"/>
                  </a:lnTo>
                  <a:lnTo>
                    <a:pt x="7026" y="10767"/>
                  </a:lnTo>
                  <a:lnTo>
                    <a:pt x="6556" y="10832"/>
                  </a:lnTo>
                  <a:lnTo>
                    <a:pt x="6556" y="10832"/>
                  </a:lnTo>
                  <a:lnTo>
                    <a:pt x="6377" y="10816"/>
                  </a:lnTo>
                  <a:lnTo>
                    <a:pt x="6198" y="10783"/>
                  </a:lnTo>
                  <a:lnTo>
                    <a:pt x="6020" y="10751"/>
                  </a:lnTo>
                  <a:lnTo>
                    <a:pt x="5858" y="10686"/>
                  </a:lnTo>
                  <a:lnTo>
                    <a:pt x="5712" y="10637"/>
                  </a:lnTo>
                  <a:lnTo>
                    <a:pt x="5549" y="10556"/>
                  </a:lnTo>
                  <a:lnTo>
                    <a:pt x="5387" y="10458"/>
                  </a:lnTo>
                  <a:lnTo>
                    <a:pt x="5209" y="10361"/>
                  </a:lnTo>
                  <a:lnTo>
                    <a:pt x="5209" y="10361"/>
                  </a:lnTo>
                  <a:lnTo>
                    <a:pt x="5063" y="10198"/>
                  </a:lnTo>
                  <a:lnTo>
                    <a:pt x="4884" y="10020"/>
                  </a:lnTo>
                  <a:lnTo>
                    <a:pt x="4689" y="9841"/>
                  </a:lnTo>
                  <a:lnTo>
                    <a:pt x="4527" y="9630"/>
                  </a:lnTo>
                  <a:lnTo>
                    <a:pt x="4381" y="9419"/>
                  </a:lnTo>
                  <a:lnTo>
                    <a:pt x="4219" y="9208"/>
                  </a:lnTo>
                  <a:lnTo>
                    <a:pt x="4105" y="8997"/>
                  </a:lnTo>
                  <a:lnTo>
                    <a:pt x="3975" y="8769"/>
                  </a:lnTo>
                  <a:lnTo>
                    <a:pt x="3894" y="8542"/>
                  </a:lnTo>
                  <a:lnTo>
                    <a:pt x="3829" y="8314"/>
                  </a:lnTo>
                  <a:lnTo>
                    <a:pt x="3829" y="8201"/>
                  </a:lnTo>
                  <a:lnTo>
                    <a:pt x="3829" y="8087"/>
                  </a:lnTo>
                  <a:lnTo>
                    <a:pt x="3813" y="7941"/>
                  </a:lnTo>
                  <a:lnTo>
                    <a:pt x="3829" y="7843"/>
                  </a:lnTo>
                  <a:lnTo>
                    <a:pt x="3829" y="7714"/>
                  </a:lnTo>
                  <a:lnTo>
                    <a:pt x="3845" y="7616"/>
                  </a:lnTo>
                  <a:lnTo>
                    <a:pt x="3894" y="7486"/>
                  </a:lnTo>
                  <a:lnTo>
                    <a:pt x="3927" y="7372"/>
                  </a:lnTo>
                  <a:lnTo>
                    <a:pt x="3991" y="7243"/>
                  </a:lnTo>
                  <a:lnTo>
                    <a:pt x="4056" y="7129"/>
                  </a:lnTo>
                  <a:lnTo>
                    <a:pt x="4121" y="7015"/>
                  </a:lnTo>
                  <a:lnTo>
                    <a:pt x="4219" y="6901"/>
                  </a:lnTo>
                  <a:lnTo>
                    <a:pt x="4219" y="6901"/>
                  </a:lnTo>
                  <a:lnTo>
                    <a:pt x="4381" y="6788"/>
                  </a:lnTo>
                  <a:lnTo>
                    <a:pt x="4527" y="6691"/>
                  </a:lnTo>
                  <a:lnTo>
                    <a:pt x="4641" y="6609"/>
                  </a:lnTo>
                  <a:lnTo>
                    <a:pt x="4771" y="6561"/>
                  </a:lnTo>
                  <a:lnTo>
                    <a:pt x="4917" y="6512"/>
                  </a:lnTo>
                  <a:lnTo>
                    <a:pt x="5063" y="6479"/>
                  </a:lnTo>
                  <a:lnTo>
                    <a:pt x="5209" y="6463"/>
                  </a:lnTo>
                  <a:lnTo>
                    <a:pt x="5436" y="6447"/>
                  </a:lnTo>
                  <a:lnTo>
                    <a:pt x="5436" y="6447"/>
                  </a:lnTo>
                  <a:lnTo>
                    <a:pt x="5452" y="6463"/>
                  </a:lnTo>
                  <a:lnTo>
                    <a:pt x="5468" y="6463"/>
                  </a:lnTo>
                  <a:lnTo>
                    <a:pt x="5760" y="6544"/>
                  </a:lnTo>
                  <a:lnTo>
                    <a:pt x="5760" y="6544"/>
                  </a:lnTo>
                  <a:lnTo>
                    <a:pt x="5955" y="6674"/>
                  </a:lnTo>
                  <a:lnTo>
                    <a:pt x="6101" y="6804"/>
                  </a:lnTo>
                  <a:lnTo>
                    <a:pt x="6166" y="6853"/>
                  </a:lnTo>
                  <a:lnTo>
                    <a:pt x="6231" y="6918"/>
                  </a:lnTo>
                  <a:lnTo>
                    <a:pt x="6263" y="6999"/>
                  </a:lnTo>
                  <a:lnTo>
                    <a:pt x="6296" y="7080"/>
                  </a:lnTo>
                  <a:lnTo>
                    <a:pt x="6328" y="7145"/>
                  </a:lnTo>
                  <a:lnTo>
                    <a:pt x="6345" y="7226"/>
                  </a:lnTo>
                  <a:lnTo>
                    <a:pt x="6377" y="7405"/>
                  </a:lnTo>
                  <a:lnTo>
                    <a:pt x="6393" y="7616"/>
                  </a:lnTo>
                  <a:lnTo>
                    <a:pt x="6377" y="7843"/>
                  </a:lnTo>
                  <a:lnTo>
                    <a:pt x="6377" y="7843"/>
                  </a:lnTo>
                  <a:lnTo>
                    <a:pt x="6263" y="8087"/>
                  </a:lnTo>
                  <a:lnTo>
                    <a:pt x="6198" y="8201"/>
                  </a:lnTo>
                  <a:lnTo>
                    <a:pt x="6134" y="8298"/>
                  </a:lnTo>
                  <a:lnTo>
                    <a:pt x="6052" y="8396"/>
                  </a:lnTo>
                  <a:lnTo>
                    <a:pt x="5971" y="8461"/>
                  </a:lnTo>
                  <a:lnTo>
                    <a:pt x="5841" y="8510"/>
                  </a:lnTo>
                  <a:lnTo>
                    <a:pt x="5728" y="8558"/>
                  </a:lnTo>
                  <a:lnTo>
                    <a:pt x="5728" y="8558"/>
                  </a:lnTo>
                  <a:lnTo>
                    <a:pt x="5695" y="8526"/>
                  </a:lnTo>
                  <a:lnTo>
                    <a:pt x="5663" y="8510"/>
                  </a:lnTo>
                  <a:lnTo>
                    <a:pt x="5598" y="8510"/>
                  </a:lnTo>
                  <a:lnTo>
                    <a:pt x="5533" y="8526"/>
                  </a:lnTo>
                  <a:lnTo>
                    <a:pt x="5468" y="8558"/>
                  </a:lnTo>
                  <a:lnTo>
                    <a:pt x="5306" y="8607"/>
                  </a:lnTo>
                  <a:lnTo>
                    <a:pt x="5225" y="8639"/>
                  </a:lnTo>
                  <a:lnTo>
                    <a:pt x="5176" y="8639"/>
                  </a:lnTo>
                  <a:lnTo>
                    <a:pt x="5176" y="8639"/>
                  </a:lnTo>
                  <a:lnTo>
                    <a:pt x="5274" y="8542"/>
                  </a:lnTo>
                  <a:lnTo>
                    <a:pt x="5387" y="8461"/>
                  </a:lnTo>
                  <a:lnTo>
                    <a:pt x="5436" y="8412"/>
                  </a:lnTo>
                  <a:lnTo>
                    <a:pt x="5468" y="8347"/>
                  </a:lnTo>
                  <a:lnTo>
                    <a:pt x="5485" y="8298"/>
                  </a:lnTo>
                  <a:lnTo>
                    <a:pt x="5517" y="8233"/>
                  </a:lnTo>
                  <a:lnTo>
                    <a:pt x="5517" y="8233"/>
                  </a:lnTo>
                  <a:lnTo>
                    <a:pt x="5468" y="8152"/>
                  </a:lnTo>
                  <a:lnTo>
                    <a:pt x="5436" y="8055"/>
                  </a:lnTo>
                  <a:lnTo>
                    <a:pt x="5452" y="7957"/>
                  </a:lnTo>
                  <a:lnTo>
                    <a:pt x="5468" y="7876"/>
                  </a:lnTo>
                  <a:lnTo>
                    <a:pt x="5501" y="7795"/>
                  </a:lnTo>
                  <a:lnTo>
                    <a:pt x="5566" y="7714"/>
                  </a:lnTo>
                  <a:lnTo>
                    <a:pt x="5647" y="7649"/>
                  </a:lnTo>
                  <a:lnTo>
                    <a:pt x="5728" y="7568"/>
                  </a:lnTo>
                  <a:lnTo>
                    <a:pt x="5728" y="7568"/>
                  </a:lnTo>
                  <a:lnTo>
                    <a:pt x="5760" y="7568"/>
                  </a:lnTo>
                  <a:lnTo>
                    <a:pt x="5760" y="7568"/>
                  </a:lnTo>
                  <a:lnTo>
                    <a:pt x="5728" y="7697"/>
                  </a:lnTo>
                  <a:lnTo>
                    <a:pt x="5695" y="7827"/>
                  </a:lnTo>
                  <a:lnTo>
                    <a:pt x="5695" y="7876"/>
                  </a:lnTo>
                  <a:lnTo>
                    <a:pt x="5712" y="7941"/>
                  </a:lnTo>
                  <a:lnTo>
                    <a:pt x="5744" y="7974"/>
                  </a:lnTo>
                  <a:lnTo>
                    <a:pt x="5809" y="8022"/>
                  </a:lnTo>
                  <a:lnTo>
                    <a:pt x="5809" y="8022"/>
                  </a:lnTo>
                  <a:lnTo>
                    <a:pt x="5793" y="8168"/>
                  </a:lnTo>
                  <a:lnTo>
                    <a:pt x="5760" y="8347"/>
                  </a:lnTo>
                  <a:lnTo>
                    <a:pt x="5760" y="8347"/>
                  </a:lnTo>
                  <a:lnTo>
                    <a:pt x="5809" y="8347"/>
                  </a:lnTo>
                  <a:lnTo>
                    <a:pt x="5858" y="8331"/>
                  </a:lnTo>
                  <a:lnTo>
                    <a:pt x="5923" y="8282"/>
                  </a:lnTo>
                  <a:lnTo>
                    <a:pt x="5955" y="8249"/>
                  </a:lnTo>
                  <a:lnTo>
                    <a:pt x="6004" y="8201"/>
                  </a:lnTo>
                  <a:lnTo>
                    <a:pt x="6020" y="8152"/>
                  </a:lnTo>
                  <a:lnTo>
                    <a:pt x="6052" y="8022"/>
                  </a:lnTo>
                  <a:lnTo>
                    <a:pt x="6085" y="7909"/>
                  </a:lnTo>
                  <a:lnTo>
                    <a:pt x="6117" y="7778"/>
                  </a:lnTo>
                  <a:lnTo>
                    <a:pt x="6150" y="7551"/>
                  </a:lnTo>
                  <a:lnTo>
                    <a:pt x="6150" y="7551"/>
                  </a:lnTo>
                  <a:lnTo>
                    <a:pt x="6085" y="7405"/>
                  </a:lnTo>
                  <a:lnTo>
                    <a:pt x="6036" y="7259"/>
                  </a:lnTo>
                  <a:lnTo>
                    <a:pt x="5971" y="7145"/>
                  </a:lnTo>
                  <a:lnTo>
                    <a:pt x="5874" y="7048"/>
                  </a:lnTo>
                  <a:lnTo>
                    <a:pt x="5777" y="6950"/>
                  </a:lnTo>
                  <a:lnTo>
                    <a:pt x="5663" y="6885"/>
                  </a:lnTo>
                  <a:lnTo>
                    <a:pt x="5533" y="6837"/>
                  </a:lnTo>
                  <a:lnTo>
                    <a:pt x="5387" y="6788"/>
                  </a:lnTo>
                  <a:lnTo>
                    <a:pt x="5387" y="6788"/>
                  </a:lnTo>
                  <a:lnTo>
                    <a:pt x="5176" y="6788"/>
                  </a:lnTo>
                  <a:lnTo>
                    <a:pt x="5176" y="6788"/>
                  </a:lnTo>
                  <a:lnTo>
                    <a:pt x="4965" y="6853"/>
                  </a:lnTo>
                  <a:lnTo>
                    <a:pt x="4771" y="6918"/>
                  </a:lnTo>
                  <a:lnTo>
                    <a:pt x="4608" y="7032"/>
                  </a:lnTo>
                  <a:lnTo>
                    <a:pt x="4527" y="7097"/>
                  </a:lnTo>
                  <a:lnTo>
                    <a:pt x="4446" y="7161"/>
                  </a:lnTo>
                  <a:lnTo>
                    <a:pt x="4348" y="7307"/>
                  </a:lnTo>
                  <a:lnTo>
                    <a:pt x="4235" y="7470"/>
                  </a:lnTo>
                  <a:lnTo>
                    <a:pt x="4154" y="7665"/>
                  </a:lnTo>
                  <a:lnTo>
                    <a:pt x="4105" y="7876"/>
                  </a:lnTo>
                  <a:lnTo>
                    <a:pt x="4105" y="7876"/>
                  </a:lnTo>
                  <a:lnTo>
                    <a:pt x="4073" y="7876"/>
                  </a:lnTo>
                  <a:lnTo>
                    <a:pt x="4073" y="7876"/>
                  </a:lnTo>
                  <a:lnTo>
                    <a:pt x="4073" y="8087"/>
                  </a:lnTo>
                  <a:lnTo>
                    <a:pt x="4073" y="8087"/>
                  </a:lnTo>
                  <a:lnTo>
                    <a:pt x="4105" y="8087"/>
                  </a:lnTo>
                  <a:lnTo>
                    <a:pt x="4105" y="8087"/>
                  </a:lnTo>
                  <a:lnTo>
                    <a:pt x="4121" y="8298"/>
                  </a:lnTo>
                  <a:lnTo>
                    <a:pt x="4202" y="8493"/>
                  </a:lnTo>
                  <a:lnTo>
                    <a:pt x="4284" y="8704"/>
                  </a:lnTo>
                  <a:lnTo>
                    <a:pt x="4381" y="8899"/>
                  </a:lnTo>
                  <a:lnTo>
                    <a:pt x="4478" y="9094"/>
                  </a:lnTo>
                  <a:lnTo>
                    <a:pt x="4624" y="9289"/>
                  </a:lnTo>
                  <a:lnTo>
                    <a:pt x="4754" y="9451"/>
                  </a:lnTo>
                  <a:lnTo>
                    <a:pt x="4917" y="9630"/>
                  </a:lnTo>
                  <a:lnTo>
                    <a:pt x="5079" y="9792"/>
                  </a:lnTo>
                  <a:lnTo>
                    <a:pt x="5257" y="9922"/>
                  </a:lnTo>
                  <a:lnTo>
                    <a:pt x="5452" y="10052"/>
                  </a:lnTo>
                  <a:lnTo>
                    <a:pt x="5631" y="10166"/>
                  </a:lnTo>
                  <a:lnTo>
                    <a:pt x="5825" y="10280"/>
                  </a:lnTo>
                  <a:lnTo>
                    <a:pt x="6020" y="10361"/>
                  </a:lnTo>
                  <a:lnTo>
                    <a:pt x="6231" y="10426"/>
                  </a:lnTo>
                  <a:lnTo>
                    <a:pt x="6426" y="10458"/>
                  </a:lnTo>
                  <a:lnTo>
                    <a:pt x="6426" y="10458"/>
                  </a:lnTo>
                  <a:lnTo>
                    <a:pt x="6442" y="10458"/>
                  </a:lnTo>
                  <a:lnTo>
                    <a:pt x="6475" y="10475"/>
                  </a:lnTo>
                  <a:lnTo>
                    <a:pt x="6572" y="10475"/>
                  </a:lnTo>
                  <a:lnTo>
                    <a:pt x="6686" y="10475"/>
                  </a:lnTo>
                  <a:lnTo>
                    <a:pt x="6702" y="10458"/>
                  </a:lnTo>
                  <a:lnTo>
                    <a:pt x="6718" y="10458"/>
                  </a:lnTo>
                  <a:lnTo>
                    <a:pt x="6718" y="10458"/>
                  </a:lnTo>
                  <a:lnTo>
                    <a:pt x="6994" y="10410"/>
                  </a:lnTo>
                  <a:lnTo>
                    <a:pt x="7253" y="10345"/>
                  </a:lnTo>
                  <a:lnTo>
                    <a:pt x="7497" y="10231"/>
                  </a:lnTo>
                  <a:lnTo>
                    <a:pt x="7724" y="10117"/>
                  </a:lnTo>
                  <a:lnTo>
                    <a:pt x="7951" y="9955"/>
                  </a:lnTo>
                  <a:lnTo>
                    <a:pt x="8195" y="9792"/>
                  </a:lnTo>
                  <a:lnTo>
                    <a:pt x="8373" y="9597"/>
                  </a:lnTo>
                  <a:lnTo>
                    <a:pt x="8536" y="9403"/>
                  </a:lnTo>
                  <a:lnTo>
                    <a:pt x="8617" y="9305"/>
                  </a:lnTo>
                  <a:lnTo>
                    <a:pt x="8682" y="9191"/>
                  </a:lnTo>
                  <a:lnTo>
                    <a:pt x="8746" y="9078"/>
                  </a:lnTo>
                  <a:lnTo>
                    <a:pt x="8779" y="8964"/>
                  </a:lnTo>
                  <a:lnTo>
                    <a:pt x="8828" y="8850"/>
                  </a:lnTo>
                  <a:lnTo>
                    <a:pt x="8860" y="8737"/>
                  </a:lnTo>
                  <a:lnTo>
                    <a:pt x="8892" y="8607"/>
                  </a:lnTo>
                  <a:lnTo>
                    <a:pt x="8892" y="8493"/>
                  </a:lnTo>
                  <a:lnTo>
                    <a:pt x="8892" y="8363"/>
                  </a:lnTo>
                  <a:lnTo>
                    <a:pt x="8892" y="8233"/>
                  </a:lnTo>
                  <a:lnTo>
                    <a:pt x="8860" y="8103"/>
                  </a:lnTo>
                  <a:lnTo>
                    <a:pt x="8828" y="7974"/>
                  </a:lnTo>
                  <a:lnTo>
                    <a:pt x="8779" y="7860"/>
                  </a:lnTo>
                  <a:lnTo>
                    <a:pt x="8746" y="7714"/>
                  </a:lnTo>
                  <a:lnTo>
                    <a:pt x="8665" y="7600"/>
                  </a:lnTo>
                  <a:lnTo>
                    <a:pt x="8568" y="7454"/>
                  </a:lnTo>
                  <a:lnTo>
                    <a:pt x="8568" y="7454"/>
                  </a:lnTo>
                  <a:lnTo>
                    <a:pt x="8471" y="7405"/>
                  </a:lnTo>
                  <a:lnTo>
                    <a:pt x="8357" y="7324"/>
                  </a:lnTo>
                  <a:lnTo>
                    <a:pt x="8130" y="7194"/>
                  </a:lnTo>
                  <a:lnTo>
                    <a:pt x="7919" y="7097"/>
                  </a:lnTo>
                  <a:lnTo>
                    <a:pt x="7708" y="6983"/>
                  </a:lnTo>
                  <a:lnTo>
                    <a:pt x="7610" y="6918"/>
                  </a:lnTo>
                  <a:lnTo>
                    <a:pt x="7513" y="6853"/>
                  </a:lnTo>
                  <a:lnTo>
                    <a:pt x="7416" y="6788"/>
                  </a:lnTo>
                  <a:lnTo>
                    <a:pt x="7351" y="6691"/>
                  </a:lnTo>
                  <a:lnTo>
                    <a:pt x="7270" y="6609"/>
                  </a:lnTo>
                  <a:lnTo>
                    <a:pt x="7205" y="6512"/>
                  </a:lnTo>
                  <a:lnTo>
                    <a:pt x="7140" y="6382"/>
                  </a:lnTo>
                  <a:lnTo>
                    <a:pt x="7107" y="6268"/>
                  </a:lnTo>
                  <a:lnTo>
                    <a:pt x="7107" y="6268"/>
                  </a:lnTo>
                  <a:lnTo>
                    <a:pt x="7107" y="6057"/>
                  </a:lnTo>
                  <a:lnTo>
                    <a:pt x="7124" y="5895"/>
                  </a:lnTo>
                  <a:lnTo>
                    <a:pt x="7172" y="5732"/>
                  </a:lnTo>
                  <a:lnTo>
                    <a:pt x="7270" y="5554"/>
                  </a:lnTo>
                  <a:lnTo>
                    <a:pt x="7270" y="5554"/>
                  </a:lnTo>
                  <a:lnTo>
                    <a:pt x="7237" y="5326"/>
                  </a:lnTo>
                  <a:lnTo>
                    <a:pt x="7237" y="5326"/>
                  </a:lnTo>
                  <a:lnTo>
                    <a:pt x="7253" y="5083"/>
                  </a:lnTo>
                  <a:lnTo>
                    <a:pt x="7253" y="5083"/>
                  </a:lnTo>
                  <a:lnTo>
                    <a:pt x="7302" y="4904"/>
                  </a:lnTo>
                  <a:lnTo>
                    <a:pt x="7335" y="4693"/>
                  </a:lnTo>
                  <a:lnTo>
                    <a:pt x="7367" y="4514"/>
                  </a:lnTo>
                  <a:lnTo>
                    <a:pt x="7383" y="4417"/>
                  </a:lnTo>
                  <a:lnTo>
                    <a:pt x="7367" y="4319"/>
                  </a:lnTo>
                  <a:lnTo>
                    <a:pt x="7367" y="4319"/>
                  </a:lnTo>
                  <a:lnTo>
                    <a:pt x="7302" y="4287"/>
                  </a:lnTo>
                  <a:lnTo>
                    <a:pt x="7302" y="4287"/>
                  </a:lnTo>
                  <a:lnTo>
                    <a:pt x="7286" y="4336"/>
                  </a:lnTo>
                  <a:lnTo>
                    <a:pt x="7270" y="4401"/>
                  </a:lnTo>
                  <a:lnTo>
                    <a:pt x="7221" y="4839"/>
                  </a:lnTo>
                  <a:lnTo>
                    <a:pt x="7221" y="4839"/>
                  </a:lnTo>
                  <a:lnTo>
                    <a:pt x="7107" y="4888"/>
                  </a:lnTo>
                  <a:lnTo>
                    <a:pt x="7107" y="4888"/>
                  </a:lnTo>
                  <a:lnTo>
                    <a:pt x="6978" y="4888"/>
                  </a:lnTo>
                  <a:lnTo>
                    <a:pt x="6978" y="4888"/>
                  </a:lnTo>
                  <a:lnTo>
                    <a:pt x="6929" y="4823"/>
                  </a:lnTo>
                  <a:lnTo>
                    <a:pt x="6880" y="4790"/>
                  </a:lnTo>
                  <a:lnTo>
                    <a:pt x="6832" y="4660"/>
                  </a:lnTo>
                  <a:lnTo>
                    <a:pt x="6783" y="4579"/>
                  </a:lnTo>
                  <a:lnTo>
                    <a:pt x="6750" y="4482"/>
                  </a:lnTo>
                  <a:lnTo>
                    <a:pt x="6718" y="4449"/>
                  </a:lnTo>
                  <a:lnTo>
                    <a:pt x="6702" y="4433"/>
                  </a:lnTo>
                  <a:lnTo>
                    <a:pt x="6669" y="4417"/>
                  </a:lnTo>
                  <a:lnTo>
                    <a:pt x="6621" y="4417"/>
                  </a:lnTo>
                  <a:lnTo>
                    <a:pt x="6572" y="4433"/>
                  </a:lnTo>
                  <a:lnTo>
                    <a:pt x="6539" y="4465"/>
                  </a:lnTo>
                  <a:lnTo>
                    <a:pt x="6377" y="4595"/>
                  </a:lnTo>
                  <a:lnTo>
                    <a:pt x="6377" y="4595"/>
                  </a:lnTo>
                  <a:lnTo>
                    <a:pt x="6328" y="4595"/>
                  </a:lnTo>
                  <a:lnTo>
                    <a:pt x="6296" y="4595"/>
                  </a:lnTo>
                  <a:lnTo>
                    <a:pt x="6247" y="4579"/>
                  </a:lnTo>
                  <a:lnTo>
                    <a:pt x="6247" y="4579"/>
                  </a:lnTo>
                  <a:lnTo>
                    <a:pt x="6247" y="4482"/>
                  </a:lnTo>
                  <a:lnTo>
                    <a:pt x="6263" y="4401"/>
                  </a:lnTo>
                  <a:lnTo>
                    <a:pt x="6280" y="4352"/>
                  </a:lnTo>
                  <a:lnTo>
                    <a:pt x="6312" y="4287"/>
                  </a:lnTo>
                  <a:lnTo>
                    <a:pt x="6393" y="4189"/>
                  </a:lnTo>
                  <a:lnTo>
                    <a:pt x="6442" y="4108"/>
                  </a:lnTo>
                  <a:lnTo>
                    <a:pt x="6475" y="4043"/>
                  </a:lnTo>
                  <a:lnTo>
                    <a:pt x="6475" y="4043"/>
                  </a:lnTo>
                  <a:lnTo>
                    <a:pt x="6426" y="4076"/>
                  </a:lnTo>
                  <a:lnTo>
                    <a:pt x="6377" y="4092"/>
                  </a:lnTo>
                  <a:lnTo>
                    <a:pt x="6280" y="4141"/>
                  </a:lnTo>
                  <a:lnTo>
                    <a:pt x="6198" y="4206"/>
                  </a:lnTo>
                  <a:lnTo>
                    <a:pt x="6069" y="4271"/>
                  </a:lnTo>
                  <a:lnTo>
                    <a:pt x="6069" y="4271"/>
                  </a:lnTo>
                  <a:lnTo>
                    <a:pt x="5939" y="4271"/>
                  </a:lnTo>
                  <a:lnTo>
                    <a:pt x="5923" y="4271"/>
                  </a:lnTo>
                  <a:lnTo>
                    <a:pt x="5923" y="4287"/>
                  </a:lnTo>
                  <a:lnTo>
                    <a:pt x="5923" y="4287"/>
                  </a:lnTo>
                  <a:lnTo>
                    <a:pt x="5858" y="4271"/>
                  </a:lnTo>
                  <a:lnTo>
                    <a:pt x="5809" y="4271"/>
                  </a:lnTo>
                  <a:lnTo>
                    <a:pt x="5760" y="4222"/>
                  </a:lnTo>
                  <a:lnTo>
                    <a:pt x="5728" y="4189"/>
                  </a:lnTo>
                  <a:lnTo>
                    <a:pt x="5695" y="4124"/>
                  </a:lnTo>
                  <a:lnTo>
                    <a:pt x="5647" y="4092"/>
                  </a:lnTo>
                  <a:lnTo>
                    <a:pt x="5598" y="3962"/>
                  </a:lnTo>
                  <a:lnTo>
                    <a:pt x="5582" y="3897"/>
                  </a:lnTo>
                  <a:lnTo>
                    <a:pt x="5582" y="3832"/>
                  </a:lnTo>
                  <a:lnTo>
                    <a:pt x="5582" y="3784"/>
                  </a:lnTo>
                  <a:lnTo>
                    <a:pt x="5598" y="3719"/>
                  </a:lnTo>
                  <a:lnTo>
                    <a:pt x="5614" y="3653"/>
                  </a:lnTo>
                  <a:lnTo>
                    <a:pt x="5647" y="3605"/>
                  </a:lnTo>
                  <a:lnTo>
                    <a:pt x="5695" y="3572"/>
                  </a:lnTo>
                  <a:lnTo>
                    <a:pt x="5744" y="3556"/>
                  </a:lnTo>
                  <a:lnTo>
                    <a:pt x="5744" y="3556"/>
                  </a:lnTo>
                  <a:lnTo>
                    <a:pt x="5744" y="3670"/>
                  </a:lnTo>
                  <a:lnTo>
                    <a:pt x="5760" y="3735"/>
                  </a:lnTo>
                  <a:lnTo>
                    <a:pt x="5760" y="3784"/>
                  </a:lnTo>
                  <a:lnTo>
                    <a:pt x="5793" y="3816"/>
                  </a:lnTo>
                  <a:lnTo>
                    <a:pt x="5825" y="3832"/>
                  </a:lnTo>
                  <a:lnTo>
                    <a:pt x="5874" y="3865"/>
                  </a:lnTo>
                  <a:lnTo>
                    <a:pt x="5939" y="3897"/>
                  </a:lnTo>
                  <a:lnTo>
                    <a:pt x="5939" y="3897"/>
                  </a:lnTo>
                  <a:lnTo>
                    <a:pt x="5939" y="3735"/>
                  </a:lnTo>
                  <a:lnTo>
                    <a:pt x="5939" y="3735"/>
                  </a:lnTo>
                  <a:lnTo>
                    <a:pt x="6036" y="3686"/>
                  </a:lnTo>
                  <a:lnTo>
                    <a:pt x="6036" y="3686"/>
                  </a:lnTo>
                  <a:lnTo>
                    <a:pt x="6004" y="3540"/>
                  </a:lnTo>
                  <a:lnTo>
                    <a:pt x="5987" y="3491"/>
                  </a:lnTo>
                  <a:lnTo>
                    <a:pt x="5987" y="3410"/>
                  </a:lnTo>
                  <a:lnTo>
                    <a:pt x="6004" y="3361"/>
                  </a:lnTo>
                  <a:lnTo>
                    <a:pt x="6020" y="3313"/>
                  </a:lnTo>
                  <a:lnTo>
                    <a:pt x="6052" y="3264"/>
                  </a:lnTo>
                  <a:lnTo>
                    <a:pt x="6117" y="3182"/>
                  </a:lnTo>
                  <a:lnTo>
                    <a:pt x="6117" y="3182"/>
                  </a:lnTo>
                  <a:lnTo>
                    <a:pt x="6231" y="3182"/>
                  </a:lnTo>
                  <a:lnTo>
                    <a:pt x="6263" y="3182"/>
                  </a:lnTo>
                  <a:lnTo>
                    <a:pt x="6280" y="3199"/>
                  </a:lnTo>
                  <a:lnTo>
                    <a:pt x="6328" y="3264"/>
                  </a:lnTo>
                  <a:lnTo>
                    <a:pt x="6393" y="3329"/>
                  </a:lnTo>
                  <a:lnTo>
                    <a:pt x="6393" y="3329"/>
                  </a:lnTo>
                  <a:lnTo>
                    <a:pt x="6410" y="3215"/>
                  </a:lnTo>
                  <a:lnTo>
                    <a:pt x="6410" y="3215"/>
                  </a:lnTo>
                  <a:lnTo>
                    <a:pt x="6393" y="3166"/>
                  </a:lnTo>
                  <a:lnTo>
                    <a:pt x="6377" y="3101"/>
                  </a:lnTo>
                  <a:lnTo>
                    <a:pt x="6377" y="3069"/>
                  </a:lnTo>
                  <a:lnTo>
                    <a:pt x="6377" y="3020"/>
                  </a:lnTo>
                  <a:lnTo>
                    <a:pt x="6377" y="3020"/>
                  </a:lnTo>
                  <a:lnTo>
                    <a:pt x="6507" y="2955"/>
                  </a:lnTo>
                  <a:lnTo>
                    <a:pt x="6507" y="2955"/>
                  </a:lnTo>
                  <a:lnTo>
                    <a:pt x="6491" y="2890"/>
                  </a:lnTo>
                  <a:lnTo>
                    <a:pt x="6458" y="2842"/>
                  </a:lnTo>
                  <a:lnTo>
                    <a:pt x="6410" y="2793"/>
                  </a:lnTo>
                  <a:lnTo>
                    <a:pt x="6377" y="2760"/>
                  </a:lnTo>
                  <a:lnTo>
                    <a:pt x="6280" y="2711"/>
                  </a:lnTo>
                  <a:lnTo>
                    <a:pt x="6182" y="2646"/>
                  </a:lnTo>
                  <a:lnTo>
                    <a:pt x="6182" y="2646"/>
                  </a:lnTo>
                  <a:lnTo>
                    <a:pt x="6312" y="2598"/>
                  </a:lnTo>
                  <a:lnTo>
                    <a:pt x="6312" y="2598"/>
                  </a:lnTo>
                  <a:lnTo>
                    <a:pt x="6458" y="2598"/>
                  </a:lnTo>
                  <a:lnTo>
                    <a:pt x="6458" y="2598"/>
                  </a:lnTo>
                  <a:lnTo>
                    <a:pt x="6491" y="2598"/>
                  </a:lnTo>
                  <a:lnTo>
                    <a:pt x="6523" y="2614"/>
                  </a:lnTo>
                  <a:lnTo>
                    <a:pt x="6556" y="2614"/>
                  </a:lnTo>
                  <a:lnTo>
                    <a:pt x="6588" y="2598"/>
                  </a:lnTo>
                  <a:lnTo>
                    <a:pt x="6588" y="2598"/>
                  </a:lnTo>
                  <a:lnTo>
                    <a:pt x="6588" y="2500"/>
                  </a:lnTo>
                  <a:lnTo>
                    <a:pt x="6604" y="2468"/>
                  </a:lnTo>
                  <a:lnTo>
                    <a:pt x="6621" y="2419"/>
                  </a:lnTo>
                  <a:lnTo>
                    <a:pt x="6621" y="2419"/>
                  </a:lnTo>
                  <a:lnTo>
                    <a:pt x="6556" y="2435"/>
                  </a:lnTo>
                  <a:lnTo>
                    <a:pt x="6556" y="2435"/>
                  </a:lnTo>
                  <a:lnTo>
                    <a:pt x="6377" y="2419"/>
                  </a:lnTo>
                  <a:lnTo>
                    <a:pt x="6377" y="2419"/>
                  </a:lnTo>
                  <a:lnTo>
                    <a:pt x="6442" y="2371"/>
                  </a:lnTo>
                  <a:lnTo>
                    <a:pt x="6491" y="2322"/>
                  </a:lnTo>
                  <a:lnTo>
                    <a:pt x="6621" y="2257"/>
                  </a:lnTo>
                  <a:lnTo>
                    <a:pt x="6767" y="2208"/>
                  </a:lnTo>
                  <a:lnTo>
                    <a:pt x="6896" y="2192"/>
                  </a:lnTo>
                  <a:lnTo>
                    <a:pt x="6896" y="2192"/>
                  </a:lnTo>
                  <a:lnTo>
                    <a:pt x="7043" y="2192"/>
                  </a:lnTo>
                  <a:lnTo>
                    <a:pt x="7043" y="2192"/>
                  </a:lnTo>
                  <a:lnTo>
                    <a:pt x="7189" y="2240"/>
                  </a:lnTo>
                  <a:lnTo>
                    <a:pt x="7253" y="2289"/>
                  </a:lnTo>
                  <a:lnTo>
                    <a:pt x="7286" y="2322"/>
                  </a:lnTo>
                  <a:lnTo>
                    <a:pt x="7335" y="2371"/>
                  </a:lnTo>
                  <a:lnTo>
                    <a:pt x="7335" y="2419"/>
                  </a:lnTo>
                  <a:lnTo>
                    <a:pt x="7383" y="2565"/>
                  </a:lnTo>
                  <a:lnTo>
                    <a:pt x="7383" y="2565"/>
                  </a:lnTo>
                  <a:lnTo>
                    <a:pt x="7270" y="2679"/>
                  </a:lnTo>
                  <a:lnTo>
                    <a:pt x="7107" y="2809"/>
                  </a:lnTo>
                  <a:lnTo>
                    <a:pt x="6799" y="3101"/>
                  </a:lnTo>
                  <a:lnTo>
                    <a:pt x="6799" y="3101"/>
                  </a:lnTo>
                  <a:lnTo>
                    <a:pt x="6572" y="3735"/>
                  </a:lnTo>
                  <a:lnTo>
                    <a:pt x="6572" y="3735"/>
                  </a:lnTo>
                  <a:lnTo>
                    <a:pt x="6718" y="3735"/>
                  </a:lnTo>
                  <a:lnTo>
                    <a:pt x="6718" y="3735"/>
                  </a:lnTo>
                  <a:lnTo>
                    <a:pt x="6913" y="3523"/>
                  </a:lnTo>
                  <a:lnTo>
                    <a:pt x="7107" y="3296"/>
                  </a:lnTo>
                  <a:lnTo>
                    <a:pt x="7189" y="3199"/>
                  </a:lnTo>
                  <a:lnTo>
                    <a:pt x="7318" y="3117"/>
                  </a:lnTo>
                  <a:lnTo>
                    <a:pt x="7416" y="3036"/>
                  </a:lnTo>
                  <a:lnTo>
                    <a:pt x="7562" y="3020"/>
                  </a:lnTo>
                  <a:lnTo>
                    <a:pt x="7562" y="3020"/>
                  </a:lnTo>
                  <a:lnTo>
                    <a:pt x="7789" y="3004"/>
                  </a:lnTo>
                  <a:lnTo>
                    <a:pt x="7789" y="3004"/>
                  </a:lnTo>
                  <a:lnTo>
                    <a:pt x="7967" y="3036"/>
                  </a:lnTo>
                  <a:lnTo>
                    <a:pt x="7967" y="3036"/>
                  </a:lnTo>
                  <a:lnTo>
                    <a:pt x="8016" y="3182"/>
                  </a:lnTo>
                  <a:lnTo>
                    <a:pt x="8016" y="3345"/>
                  </a:lnTo>
                  <a:lnTo>
                    <a:pt x="8016" y="3507"/>
                  </a:lnTo>
                  <a:lnTo>
                    <a:pt x="7984" y="3653"/>
                  </a:lnTo>
                  <a:lnTo>
                    <a:pt x="7984" y="3653"/>
                  </a:lnTo>
                  <a:lnTo>
                    <a:pt x="8179" y="3523"/>
                  </a:lnTo>
                  <a:lnTo>
                    <a:pt x="8341" y="3377"/>
                  </a:lnTo>
                  <a:lnTo>
                    <a:pt x="8552" y="3264"/>
                  </a:lnTo>
                  <a:lnTo>
                    <a:pt x="8746" y="3134"/>
                  </a:lnTo>
                  <a:lnTo>
                    <a:pt x="8974" y="3020"/>
                  </a:lnTo>
                  <a:lnTo>
                    <a:pt x="9201" y="2955"/>
                  </a:lnTo>
                  <a:lnTo>
                    <a:pt x="9428" y="2923"/>
                  </a:lnTo>
                  <a:lnTo>
                    <a:pt x="9542" y="2906"/>
                  </a:lnTo>
                  <a:lnTo>
                    <a:pt x="9655" y="2890"/>
                  </a:lnTo>
                  <a:lnTo>
                    <a:pt x="9655" y="2890"/>
                  </a:lnTo>
                  <a:close/>
                  <a:moveTo>
                    <a:pt x="7481" y="20820"/>
                  </a:moveTo>
                  <a:lnTo>
                    <a:pt x="7481" y="20820"/>
                  </a:lnTo>
                  <a:lnTo>
                    <a:pt x="7367" y="20771"/>
                  </a:lnTo>
                  <a:lnTo>
                    <a:pt x="7107" y="20658"/>
                  </a:lnTo>
                  <a:lnTo>
                    <a:pt x="6702" y="20495"/>
                  </a:lnTo>
                  <a:lnTo>
                    <a:pt x="6134" y="20219"/>
                  </a:lnTo>
                  <a:lnTo>
                    <a:pt x="6134" y="20219"/>
                  </a:lnTo>
                  <a:lnTo>
                    <a:pt x="5695" y="19927"/>
                  </a:lnTo>
                  <a:lnTo>
                    <a:pt x="5225" y="19602"/>
                  </a:lnTo>
                  <a:lnTo>
                    <a:pt x="4803" y="19277"/>
                  </a:lnTo>
                  <a:lnTo>
                    <a:pt x="4381" y="18936"/>
                  </a:lnTo>
                  <a:lnTo>
                    <a:pt x="4381" y="18936"/>
                  </a:lnTo>
                  <a:lnTo>
                    <a:pt x="4024" y="18562"/>
                  </a:lnTo>
                  <a:lnTo>
                    <a:pt x="3489" y="17929"/>
                  </a:lnTo>
                  <a:lnTo>
                    <a:pt x="2920" y="17263"/>
                  </a:lnTo>
                  <a:lnTo>
                    <a:pt x="2693" y="16987"/>
                  </a:lnTo>
                  <a:lnTo>
                    <a:pt x="2482" y="16727"/>
                  </a:lnTo>
                  <a:lnTo>
                    <a:pt x="2482" y="16727"/>
                  </a:lnTo>
                  <a:lnTo>
                    <a:pt x="1963" y="15850"/>
                  </a:lnTo>
                  <a:lnTo>
                    <a:pt x="1963" y="15850"/>
                  </a:lnTo>
                  <a:lnTo>
                    <a:pt x="1703" y="15298"/>
                  </a:lnTo>
                  <a:lnTo>
                    <a:pt x="1476" y="14762"/>
                  </a:lnTo>
                  <a:lnTo>
                    <a:pt x="1298" y="14226"/>
                  </a:lnTo>
                  <a:lnTo>
                    <a:pt x="1119" y="13690"/>
                  </a:lnTo>
                  <a:lnTo>
                    <a:pt x="973" y="13122"/>
                  </a:lnTo>
                  <a:lnTo>
                    <a:pt x="843" y="12569"/>
                  </a:lnTo>
                  <a:lnTo>
                    <a:pt x="762" y="11985"/>
                  </a:lnTo>
                  <a:lnTo>
                    <a:pt x="681" y="11384"/>
                  </a:lnTo>
                  <a:lnTo>
                    <a:pt x="681" y="11384"/>
                  </a:lnTo>
                  <a:lnTo>
                    <a:pt x="697" y="11010"/>
                  </a:lnTo>
                  <a:lnTo>
                    <a:pt x="730" y="10198"/>
                  </a:lnTo>
                  <a:lnTo>
                    <a:pt x="794" y="9321"/>
                  </a:lnTo>
                  <a:lnTo>
                    <a:pt x="827" y="8932"/>
                  </a:lnTo>
                  <a:lnTo>
                    <a:pt x="859" y="8656"/>
                  </a:lnTo>
                  <a:lnTo>
                    <a:pt x="859" y="8656"/>
                  </a:lnTo>
                  <a:lnTo>
                    <a:pt x="1022" y="8055"/>
                  </a:lnTo>
                  <a:lnTo>
                    <a:pt x="1184" y="7470"/>
                  </a:lnTo>
                  <a:lnTo>
                    <a:pt x="1379" y="6918"/>
                  </a:lnTo>
                  <a:lnTo>
                    <a:pt x="1622" y="6349"/>
                  </a:lnTo>
                  <a:lnTo>
                    <a:pt x="1622" y="6349"/>
                  </a:lnTo>
                  <a:lnTo>
                    <a:pt x="2044" y="5489"/>
                  </a:lnTo>
                  <a:lnTo>
                    <a:pt x="2044" y="5489"/>
                  </a:lnTo>
                  <a:lnTo>
                    <a:pt x="2304" y="5115"/>
                  </a:lnTo>
                  <a:lnTo>
                    <a:pt x="2563" y="4725"/>
                  </a:lnTo>
                  <a:lnTo>
                    <a:pt x="2823" y="4368"/>
                  </a:lnTo>
                  <a:lnTo>
                    <a:pt x="3115" y="4011"/>
                  </a:lnTo>
                  <a:lnTo>
                    <a:pt x="3424" y="3653"/>
                  </a:lnTo>
                  <a:lnTo>
                    <a:pt x="3732" y="3329"/>
                  </a:lnTo>
                  <a:lnTo>
                    <a:pt x="4056" y="3020"/>
                  </a:lnTo>
                  <a:lnTo>
                    <a:pt x="4381" y="2728"/>
                  </a:lnTo>
                  <a:lnTo>
                    <a:pt x="4738" y="2419"/>
                  </a:lnTo>
                  <a:lnTo>
                    <a:pt x="5095" y="2159"/>
                  </a:lnTo>
                  <a:lnTo>
                    <a:pt x="5468" y="1916"/>
                  </a:lnTo>
                  <a:lnTo>
                    <a:pt x="5858" y="1672"/>
                  </a:lnTo>
                  <a:lnTo>
                    <a:pt x="6263" y="1461"/>
                  </a:lnTo>
                  <a:lnTo>
                    <a:pt x="6686" y="1299"/>
                  </a:lnTo>
                  <a:lnTo>
                    <a:pt x="7107" y="1136"/>
                  </a:lnTo>
                  <a:lnTo>
                    <a:pt x="7562" y="1006"/>
                  </a:lnTo>
                  <a:lnTo>
                    <a:pt x="7562" y="1006"/>
                  </a:lnTo>
                  <a:lnTo>
                    <a:pt x="7610" y="974"/>
                  </a:lnTo>
                  <a:lnTo>
                    <a:pt x="7659" y="941"/>
                  </a:lnTo>
                  <a:lnTo>
                    <a:pt x="7789" y="893"/>
                  </a:lnTo>
                  <a:lnTo>
                    <a:pt x="7951" y="844"/>
                  </a:lnTo>
                  <a:lnTo>
                    <a:pt x="8130" y="828"/>
                  </a:lnTo>
                  <a:lnTo>
                    <a:pt x="8471" y="795"/>
                  </a:lnTo>
                  <a:lnTo>
                    <a:pt x="8600" y="795"/>
                  </a:lnTo>
                  <a:lnTo>
                    <a:pt x="8698" y="795"/>
                  </a:lnTo>
                  <a:lnTo>
                    <a:pt x="8698" y="795"/>
                  </a:lnTo>
                  <a:lnTo>
                    <a:pt x="8714" y="893"/>
                  </a:lnTo>
                  <a:lnTo>
                    <a:pt x="8714" y="893"/>
                  </a:lnTo>
                  <a:lnTo>
                    <a:pt x="8568" y="1055"/>
                  </a:lnTo>
                  <a:lnTo>
                    <a:pt x="8568" y="1055"/>
                  </a:lnTo>
                  <a:lnTo>
                    <a:pt x="8438" y="1120"/>
                  </a:lnTo>
                  <a:lnTo>
                    <a:pt x="8260" y="1201"/>
                  </a:lnTo>
                  <a:lnTo>
                    <a:pt x="8114" y="1250"/>
                  </a:lnTo>
                  <a:lnTo>
                    <a:pt x="7935" y="1315"/>
                  </a:lnTo>
                  <a:lnTo>
                    <a:pt x="7562" y="1396"/>
                  </a:lnTo>
                  <a:lnTo>
                    <a:pt x="7221" y="1461"/>
                  </a:lnTo>
                  <a:lnTo>
                    <a:pt x="7221" y="1461"/>
                  </a:lnTo>
                  <a:lnTo>
                    <a:pt x="7156" y="1494"/>
                  </a:lnTo>
                  <a:lnTo>
                    <a:pt x="7091" y="1542"/>
                  </a:lnTo>
                  <a:lnTo>
                    <a:pt x="6994" y="1558"/>
                  </a:lnTo>
                  <a:lnTo>
                    <a:pt x="6929" y="1575"/>
                  </a:lnTo>
                  <a:lnTo>
                    <a:pt x="6929" y="1575"/>
                  </a:lnTo>
                  <a:lnTo>
                    <a:pt x="6491" y="1753"/>
                  </a:lnTo>
                  <a:lnTo>
                    <a:pt x="6069" y="1948"/>
                  </a:lnTo>
                  <a:lnTo>
                    <a:pt x="5663" y="2175"/>
                  </a:lnTo>
                  <a:lnTo>
                    <a:pt x="5241" y="2403"/>
                  </a:lnTo>
                  <a:lnTo>
                    <a:pt x="5241" y="2403"/>
                  </a:lnTo>
                  <a:lnTo>
                    <a:pt x="4202" y="3166"/>
                  </a:lnTo>
                  <a:lnTo>
                    <a:pt x="4202" y="3166"/>
                  </a:lnTo>
                  <a:lnTo>
                    <a:pt x="3602" y="3751"/>
                  </a:lnTo>
                  <a:lnTo>
                    <a:pt x="3602" y="3751"/>
                  </a:lnTo>
                  <a:lnTo>
                    <a:pt x="3343" y="4076"/>
                  </a:lnTo>
                  <a:lnTo>
                    <a:pt x="3115" y="4384"/>
                  </a:lnTo>
                  <a:lnTo>
                    <a:pt x="2904" y="4693"/>
                  </a:lnTo>
                  <a:lnTo>
                    <a:pt x="2709" y="5018"/>
                  </a:lnTo>
                  <a:lnTo>
                    <a:pt x="2482" y="5342"/>
                  </a:lnTo>
                  <a:lnTo>
                    <a:pt x="2320" y="5684"/>
                  </a:lnTo>
                  <a:lnTo>
                    <a:pt x="2142" y="6025"/>
                  </a:lnTo>
                  <a:lnTo>
                    <a:pt x="1947" y="6382"/>
                  </a:lnTo>
                  <a:lnTo>
                    <a:pt x="1947" y="6382"/>
                  </a:lnTo>
                  <a:lnTo>
                    <a:pt x="1801" y="6837"/>
                  </a:lnTo>
                  <a:lnTo>
                    <a:pt x="1655" y="7259"/>
                  </a:lnTo>
                  <a:lnTo>
                    <a:pt x="1541" y="7697"/>
                  </a:lnTo>
                  <a:lnTo>
                    <a:pt x="1427" y="8152"/>
                  </a:lnTo>
                  <a:lnTo>
                    <a:pt x="1346" y="8574"/>
                  </a:lnTo>
                  <a:lnTo>
                    <a:pt x="1265" y="9045"/>
                  </a:lnTo>
                  <a:lnTo>
                    <a:pt x="1200" y="9484"/>
                  </a:lnTo>
                  <a:lnTo>
                    <a:pt x="1168" y="9955"/>
                  </a:lnTo>
                  <a:lnTo>
                    <a:pt x="1168" y="9955"/>
                  </a:lnTo>
                  <a:lnTo>
                    <a:pt x="1151" y="10767"/>
                  </a:lnTo>
                  <a:lnTo>
                    <a:pt x="1135" y="11270"/>
                  </a:lnTo>
                  <a:lnTo>
                    <a:pt x="1151" y="11514"/>
                  </a:lnTo>
                  <a:lnTo>
                    <a:pt x="1151" y="11514"/>
                  </a:lnTo>
                  <a:lnTo>
                    <a:pt x="1233" y="12569"/>
                  </a:lnTo>
                  <a:lnTo>
                    <a:pt x="1233" y="12569"/>
                  </a:lnTo>
                  <a:lnTo>
                    <a:pt x="1346" y="13122"/>
                  </a:lnTo>
                  <a:lnTo>
                    <a:pt x="1476" y="13642"/>
                  </a:lnTo>
                  <a:lnTo>
                    <a:pt x="1622" y="14145"/>
                  </a:lnTo>
                  <a:lnTo>
                    <a:pt x="1785" y="14648"/>
                  </a:lnTo>
                  <a:lnTo>
                    <a:pt x="1947" y="15119"/>
                  </a:lnTo>
                  <a:lnTo>
                    <a:pt x="2190" y="15607"/>
                  </a:lnTo>
                  <a:lnTo>
                    <a:pt x="2417" y="16126"/>
                  </a:lnTo>
                  <a:lnTo>
                    <a:pt x="2661" y="16613"/>
                  </a:lnTo>
                  <a:lnTo>
                    <a:pt x="2661" y="16613"/>
                  </a:lnTo>
                  <a:lnTo>
                    <a:pt x="2726" y="16743"/>
                  </a:lnTo>
                  <a:lnTo>
                    <a:pt x="2839" y="16890"/>
                  </a:lnTo>
                  <a:lnTo>
                    <a:pt x="2953" y="17003"/>
                  </a:lnTo>
                  <a:lnTo>
                    <a:pt x="3050" y="17149"/>
                  </a:lnTo>
                  <a:lnTo>
                    <a:pt x="3326" y="17458"/>
                  </a:lnTo>
                  <a:lnTo>
                    <a:pt x="3635" y="17767"/>
                  </a:lnTo>
                  <a:lnTo>
                    <a:pt x="3975" y="18075"/>
                  </a:lnTo>
                  <a:lnTo>
                    <a:pt x="4348" y="18368"/>
                  </a:lnTo>
                  <a:lnTo>
                    <a:pt x="4722" y="18660"/>
                  </a:lnTo>
                  <a:lnTo>
                    <a:pt x="5128" y="18968"/>
                  </a:lnTo>
                  <a:lnTo>
                    <a:pt x="5501" y="19261"/>
                  </a:lnTo>
                  <a:lnTo>
                    <a:pt x="5890" y="19537"/>
                  </a:lnTo>
                  <a:lnTo>
                    <a:pt x="6621" y="20040"/>
                  </a:lnTo>
                  <a:lnTo>
                    <a:pt x="7221" y="20430"/>
                  </a:lnTo>
                  <a:lnTo>
                    <a:pt x="7659" y="20706"/>
                  </a:lnTo>
                  <a:lnTo>
                    <a:pt x="7659" y="20706"/>
                  </a:lnTo>
                  <a:lnTo>
                    <a:pt x="7821" y="20868"/>
                  </a:lnTo>
                  <a:lnTo>
                    <a:pt x="7854" y="20901"/>
                  </a:lnTo>
                  <a:lnTo>
                    <a:pt x="7854" y="20901"/>
                  </a:lnTo>
                  <a:lnTo>
                    <a:pt x="7838" y="20901"/>
                  </a:lnTo>
                  <a:lnTo>
                    <a:pt x="7708" y="20868"/>
                  </a:lnTo>
                  <a:lnTo>
                    <a:pt x="7481" y="20820"/>
                  </a:lnTo>
                  <a:lnTo>
                    <a:pt x="7481" y="20820"/>
                  </a:lnTo>
                  <a:close/>
                  <a:moveTo>
                    <a:pt x="20204" y="14486"/>
                  </a:moveTo>
                  <a:lnTo>
                    <a:pt x="20204" y="14486"/>
                  </a:lnTo>
                  <a:lnTo>
                    <a:pt x="19766" y="15509"/>
                  </a:lnTo>
                  <a:lnTo>
                    <a:pt x="19766" y="15509"/>
                  </a:lnTo>
                  <a:lnTo>
                    <a:pt x="19279" y="16370"/>
                  </a:lnTo>
                  <a:lnTo>
                    <a:pt x="19279" y="16370"/>
                  </a:lnTo>
                  <a:lnTo>
                    <a:pt x="18987" y="16792"/>
                  </a:lnTo>
                  <a:lnTo>
                    <a:pt x="18678" y="17214"/>
                  </a:lnTo>
                  <a:lnTo>
                    <a:pt x="18338" y="17604"/>
                  </a:lnTo>
                  <a:lnTo>
                    <a:pt x="18013" y="17994"/>
                  </a:lnTo>
                  <a:lnTo>
                    <a:pt x="18013" y="17994"/>
                  </a:lnTo>
                  <a:lnTo>
                    <a:pt x="17526" y="18416"/>
                  </a:lnTo>
                  <a:lnTo>
                    <a:pt x="17283" y="18627"/>
                  </a:lnTo>
                  <a:lnTo>
                    <a:pt x="17039" y="18822"/>
                  </a:lnTo>
                  <a:lnTo>
                    <a:pt x="16780" y="19017"/>
                  </a:lnTo>
                  <a:lnTo>
                    <a:pt x="16536" y="19179"/>
                  </a:lnTo>
                  <a:lnTo>
                    <a:pt x="16260" y="19374"/>
                  </a:lnTo>
                  <a:lnTo>
                    <a:pt x="15984" y="19537"/>
                  </a:lnTo>
                  <a:lnTo>
                    <a:pt x="15725" y="19699"/>
                  </a:lnTo>
                  <a:lnTo>
                    <a:pt x="15433" y="19845"/>
                  </a:lnTo>
                  <a:lnTo>
                    <a:pt x="15157" y="19991"/>
                  </a:lnTo>
                  <a:lnTo>
                    <a:pt x="14865" y="20121"/>
                  </a:lnTo>
                  <a:lnTo>
                    <a:pt x="14572" y="20251"/>
                  </a:lnTo>
                  <a:lnTo>
                    <a:pt x="14264" y="20349"/>
                  </a:lnTo>
                  <a:lnTo>
                    <a:pt x="13956" y="20446"/>
                  </a:lnTo>
                  <a:lnTo>
                    <a:pt x="13664" y="20544"/>
                  </a:lnTo>
                  <a:lnTo>
                    <a:pt x="13664" y="20544"/>
                  </a:lnTo>
                  <a:lnTo>
                    <a:pt x="13599" y="20576"/>
                  </a:lnTo>
                  <a:lnTo>
                    <a:pt x="13501" y="20609"/>
                  </a:lnTo>
                  <a:lnTo>
                    <a:pt x="13404" y="20625"/>
                  </a:lnTo>
                  <a:lnTo>
                    <a:pt x="13307" y="20641"/>
                  </a:lnTo>
                  <a:lnTo>
                    <a:pt x="13193" y="20658"/>
                  </a:lnTo>
                  <a:lnTo>
                    <a:pt x="13112" y="20658"/>
                  </a:lnTo>
                  <a:lnTo>
                    <a:pt x="13015" y="20690"/>
                  </a:lnTo>
                  <a:lnTo>
                    <a:pt x="12933" y="20739"/>
                  </a:lnTo>
                  <a:lnTo>
                    <a:pt x="12933" y="20739"/>
                  </a:lnTo>
                  <a:lnTo>
                    <a:pt x="12252" y="20836"/>
                  </a:lnTo>
                  <a:lnTo>
                    <a:pt x="11375" y="20933"/>
                  </a:lnTo>
                  <a:lnTo>
                    <a:pt x="11375" y="20933"/>
                  </a:lnTo>
                  <a:lnTo>
                    <a:pt x="11148" y="20917"/>
                  </a:lnTo>
                  <a:lnTo>
                    <a:pt x="11148" y="20917"/>
                  </a:lnTo>
                  <a:lnTo>
                    <a:pt x="10840" y="20917"/>
                  </a:lnTo>
                  <a:lnTo>
                    <a:pt x="10840" y="20917"/>
                  </a:lnTo>
                  <a:lnTo>
                    <a:pt x="10678" y="20933"/>
                  </a:lnTo>
                  <a:lnTo>
                    <a:pt x="10678" y="20933"/>
                  </a:lnTo>
                  <a:lnTo>
                    <a:pt x="10483" y="20917"/>
                  </a:lnTo>
                  <a:lnTo>
                    <a:pt x="10483" y="20917"/>
                  </a:lnTo>
                  <a:lnTo>
                    <a:pt x="10483" y="20901"/>
                  </a:lnTo>
                  <a:lnTo>
                    <a:pt x="10467" y="20901"/>
                  </a:lnTo>
                  <a:lnTo>
                    <a:pt x="10353" y="20901"/>
                  </a:lnTo>
                  <a:lnTo>
                    <a:pt x="10353" y="20901"/>
                  </a:lnTo>
                  <a:lnTo>
                    <a:pt x="9883" y="20836"/>
                  </a:lnTo>
                  <a:lnTo>
                    <a:pt x="9444" y="20755"/>
                  </a:lnTo>
                  <a:lnTo>
                    <a:pt x="9039" y="20641"/>
                  </a:lnTo>
                  <a:lnTo>
                    <a:pt x="8584" y="20511"/>
                  </a:lnTo>
                  <a:lnTo>
                    <a:pt x="8584" y="20511"/>
                  </a:lnTo>
                  <a:lnTo>
                    <a:pt x="7838" y="20105"/>
                  </a:lnTo>
                  <a:lnTo>
                    <a:pt x="7838" y="20105"/>
                  </a:lnTo>
                  <a:lnTo>
                    <a:pt x="7610" y="19943"/>
                  </a:lnTo>
                  <a:lnTo>
                    <a:pt x="7399" y="19764"/>
                  </a:lnTo>
                  <a:lnTo>
                    <a:pt x="7205" y="19585"/>
                  </a:lnTo>
                  <a:lnTo>
                    <a:pt x="7043" y="19407"/>
                  </a:lnTo>
                  <a:lnTo>
                    <a:pt x="6864" y="19212"/>
                  </a:lnTo>
                  <a:lnTo>
                    <a:pt x="6718" y="19017"/>
                  </a:lnTo>
                  <a:lnTo>
                    <a:pt x="6572" y="18822"/>
                  </a:lnTo>
                  <a:lnTo>
                    <a:pt x="6458" y="18627"/>
                  </a:lnTo>
                  <a:lnTo>
                    <a:pt x="6328" y="18400"/>
                  </a:lnTo>
                  <a:lnTo>
                    <a:pt x="6231" y="18189"/>
                  </a:lnTo>
                  <a:lnTo>
                    <a:pt x="6117" y="17961"/>
                  </a:lnTo>
                  <a:lnTo>
                    <a:pt x="6020" y="17734"/>
                  </a:lnTo>
                  <a:lnTo>
                    <a:pt x="5939" y="17491"/>
                  </a:lnTo>
                  <a:lnTo>
                    <a:pt x="5858" y="17247"/>
                  </a:lnTo>
                  <a:lnTo>
                    <a:pt x="5728" y="16711"/>
                  </a:lnTo>
                  <a:lnTo>
                    <a:pt x="5728" y="16711"/>
                  </a:lnTo>
                  <a:lnTo>
                    <a:pt x="5631" y="15883"/>
                  </a:lnTo>
                  <a:lnTo>
                    <a:pt x="5631" y="15883"/>
                  </a:lnTo>
                  <a:lnTo>
                    <a:pt x="5647" y="15525"/>
                  </a:lnTo>
                  <a:lnTo>
                    <a:pt x="5647" y="15525"/>
                  </a:lnTo>
                  <a:lnTo>
                    <a:pt x="5647" y="15282"/>
                  </a:lnTo>
                  <a:lnTo>
                    <a:pt x="5647" y="15282"/>
                  </a:lnTo>
                  <a:lnTo>
                    <a:pt x="5695" y="14973"/>
                  </a:lnTo>
                  <a:lnTo>
                    <a:pt x="5728" y="14697"/>
                  </a:lnTo>
                  <a:lnTo>
                    <a:pt x="5777" y="14421"/>
                  </a:lnTo>
                  <a:lnTo>
                    <a:pt x="5841" y="14145"/>
                  </a:lnTo>
                  <a:lnTo>
                    <a:pt x="5923" y="13869"/>
                  </a:lnTo>
                  <a:lnTo>
                    <a:pt x="6020" y="13625"/>
                  </a:lnTo>
                  <a:lnTo>
                    <a:pt x="6134" y="13382"/>
                  </a:lnTo>
                  <a:lnTo>
                    <a:pt x="6263" y="13154"/>
                  </a:lnTo>
                  <a:lnTo>
                    <a:pt x="6393" y="12911"/>
                  </a:lnTo>
                  <a:lnTo>
                    <a:pt x="6556" y="12683"/>
                  </a:lnTo>
                  <a:lnTo>
                    <a:pt x="6702" y="12472"/>
                  </a:lnTo>
                  <a:lnTo>
                    <a:pt x="6880" y="12261"/>
                  </a:lnTo>
                  <a:lnTo>
                    <a:pt x="7091" y="12050"/>
                  </a:lnTo>
                  <a:lnTo>
                    <a:pt x="7286" y="11855"/>
                  </a:lnTo>
                  <a:lnTo>
                    <a:pt x="7497" y="11676"/>
                  </a:lnTo>
                  <a:lnTo>
                    <a:pt x="7740" y="11498"/>
                  </a:lnTo>
                  <a:lnTo>
                    <a:pt x="7740" y="11498"/>
                  </a:lnTo>
                  <a:lnTo>
                    <a:pt x="8179" y="11254"/>
                  </a:lnTo>
                  <a:lnTo>
                    <a:pt x="8568" y="11075"/>
                  </a:lnTo>
                  <a:lnTo>
                    <a:pt x="8568" y="11075"/>
                  </a:lnTo>
                  <a:lnTo>
                    <a:pt x="8974" y="10962"/>
                  </a:lnTo>
                  <a:lnTo>
                    <a:pt x="9266" y="10881"/>
                  </a:lnTo>
                  <a:lnTo>
                    <a:pt x="9347" y="10832"/>
                  </a:lnTo>
                  <a:lnTo>
                    <a:pt x="9412" y="10832"/>
                  </a:lnTo>
                  <a:lnTo>
                    <a:pt x="9412" y="10832"/>
                  </a:lnTo>
                  <a:lnTo>
                    <a:pt x="10158" y="10718"/>
                  </a:lnTo>
                  <a:lnTo>
                    <a:pt x="10158" y="10718"/>
                  </a:lnTo>
                  <a:lnTo>
                    <a:pt x="10353" y="10702"/>
                  </a:lnTo>
                  <a:lnTo>
                    <a:pt x="10353" y="10702"/>
                  </a:lnTo>
                  <a:lnTo>
                    <a:pt x="10515" y="10702"/>
                  </a:lnTo>
                  <a:lnTo>
                    <a:pt x="10515" y="10702"/>
                  </a:lnTo>
                  <a:lnTo>
                    <a:pt x="10678" y="10686"/>
                  </a:lnTo>
                  <a:lnTo>
                    <a:pt x="10678" y="10686"/>
                  </a:lnTo>
                  <a:lnTo>
                    <a:pt x="11051" y="10669"/>
                  </a:lnTo>
                  <a:lnTo>
                    <a:pt x="11392" y="10604"/>
                  </a:lnTo>
                  <a:lnTo>
                    <a:pt x="12073" y="10507"/>
                  </a:lnTo>
                  <a:lnTo>
                    <a:pt x="12073" y="10507"/>
                  </a:lnTo>
                  <a:lnTo>
                    <a:pt x="12106" y="10475"/>
                  </a:lnTo>
                  <a:lnTo>
                    <a:pt x="12171" y="10442"/>
                  </a:lnTo>
                  <a:lnTo>
                    <a:pt x="12592" y="10312"/>
                  </a:lnTo>
                  <a:lnTo>
                    <a:pt x="12592" y="10312"/>
                  </a:lnTo>
                  <a:lnTo>
                    <a:pt x="12933" y="10133"/>
                  </a:lnTo>
                  <a:lnTo>
                    <a:pt x="13274" y="9955"/>
                  </a:lnTo>
                  <a:lnTo>
                    <a:pt x="13583" y="9744"/>
                  </a:lnTo>
                  <a:lnTo>
                    <a:pt x="13891" y="9516"/>
                  </a:lnTo>
                  <a:lnTo>
                    <a:pt x="13891" y="9516"/>
                  </a:lnTo>
                  <a:lnTo>
                    <a:pt x="14475" y="8916"/>
                  </a:lnTo>
                  <a:lnTo>
                    <a:pt x="14475" y="8916"/>
                  </a:lnTo>
                  <a:lnTo>
                    <a:pt x="14654" y="8639"/>
                  </a:lnTo>
                  <a:lnTo>
                    <a:pt x="14800" y="8363"/>
                  </a:lnTo>
                  <a:lnTo>
                    <a:pt x="14930" y="8103"/>
                  </a:lnTo>
                  <a:lnTo>
                    <a:pt x="15043" y="7811"/>
                  </a:lnTo>
                  <a:lnTo>
                    <a:pt x="15157" y="7535"/>
                  </a:lnTo>
                  <a:lnTo>
                    <a:pt x="15254" y="7243"/>
                  </a:lnTo>
                  <a:lnTo>
                    <a:pt x="15319" y="6934"/>
                  </a:lnTo>
                  <a:lnTo>
                    <a:pt x="15384" y="6609"/>
                  </a:lnTo>
                  <a:lnTo>
                    <a:pt x="15384" y="6609"/>
                  </a:lnTo>
                  <a:lnTo>
                    <a:pt x="15433" y="5749"/>
                  </a:lnTo>
                  <a:lnTo>
                    <a:pt x="15433" y="5749"/>
                  </a:lnTo>
                  <a:lnTo>
                    <a:pt x="15416" y="5521"/>
                  </a:lnTo>
                  <a:lnTo>
                    <a:pt x="15416" y="5521"/>
                  </a:lnTo>
                  <a:lnTo>
                    <a:pt x="15335" y="5034"/>
                  </a:lnTo>
                  <a:lnTo>
                    <a:pt x="15303" y="4807"/>
                  </a:lnTo>
                  <a:lnTo>
                    <a:pt x="15254" y="4579"/>
                  </a:lnTo>
                  <a:lnTo>
                    <a:pt x="15189" y="4368"/>
                  </a:lnTo>
                  <a:lnTo>
                    <a:pt x="15108" y="4108"/>
                  </a:lnTo>
                  <a:lnTo>
                    <a:pt x="15043" y="3897"/>
                  </a:lnTo>
                  <a:lnTo>
                    <a:pt x="14930" y="3670"/>
                  </a:lnTo>
                  <a:lnTo>
                    <a:pt x="14930" y="3670"/>
                  </a:lnTo>
                  <a:lnTo>
                    <a:pt x="14832" y="3523"/>
                  </a:lnTo>
                  <a:lnTo>
                    <a:pt x="14751" y="3394"/>
                  </a:lnTo>
                  <a:lnTo>
                    <a:pt x="14654" y="3264"/>
                  </a:lnTo>
                  <a:lnTo>
                    <a:pt x="14556" y="3117"/>
                  </a:lnTo>
                  <a:lnTo>
                    <a:pt x="14459" y="3020"/>
                  </a:lnTo>
                  <a:lnTo>
                    <a:pt x="14345" y="2890"/>
                  </a:lnTo>
                  <a:lnTo>
                    <a:pt x="14102" y="2679"/>
                  </a:lnTo>
                  <a:lnTo>
                    <a:pt x="13826" y="2468"/>
                  </a:lnTo>
                  <a:lnTo>
                    <a:pt x="13534" y="2289"/>
                  </a:lnTo>
                  <a:lnTo>
                    <a:pt x="13226" y="2127"/>
                  </a:lnTo>
                  <a:lnTo>
                    <a:pt x="12901" y="1981"/>
                  </a:lnTo>
                  <a:lnTo>
                    <a:pt x="12560" y="1851"/>
                  </a:lnTo>
                  <a:lnTo>
                    <a:pt x="12219" y="1704"/>
                  </a:lnTo>
                  <a:lnTo>
                    <a:pt x="11846" y="1607"/>
                  </a:lnTo>
                  <a:lnTo>
                    <a:pt x="11473" y="1494"/>
                  </a:lnTo>
                  <a:lnTo>
                    <a:pt x="11067" y="1396"/>
                  </a:lnTo>
                  <a:lnTo>
                    <a:pt x="10678" y="1315"/>
                  </a:lnTo>
                  <a:lnTo>
                    <a:pt x="9866" y="1152"/>
                  </a:lnTo>
                  <a:lnTo>
                    <a:pt x="9866" y="1152"/>
                  </a:lnTo>
                  <a:lnTo>
                    <a:pt x="9866" y="1104"/>
                  </a:lnTo>
                  <a:lnTo>
                    <a:pt x="9866" y="1104"/>
                  </a:lnTo>
                  <a:lnTo>
                    <a:pt x="10321" y="1055"/>
                  </a:lnTo>
                  <a:lnTo>
                    <a:pt x="10321" y="1055"/>
                  </a:lnTo>
                  <a:lnTo>
                    <a:pt x="10937" y="1071"/>
                  </a:lnTo>
                  <a:lnTo>
                    <a:pt x="10937" y="1071"/>
                  </a:lnTo>
                  <a:lnTo>
                    <a:pt x="11960" y="1152"/>
                  </a:lnTo>
                  <a:lnTo>
                    <a:pt x="13031" y="1266"/>
                  </a:lnTo>
                  <a:lnTo>
                    <a:pt x="13031" y="1266"/>
                  </a:lnTo>
                  <a:lnTo>
                    <a:pt x="13047" y="1299"/>
                  </a:lnTo>
                  <a:lnTo>
                    <a:pt x="13112" y="1315"/>
                  </a:lnTo>
                  <a:lnTo>
                    <a:pt x="13177" y="1347"/>
                  </a:lnTo>
                  <a:lnTo>
                    <a:pt x="13307" y="1380"/>
                  </a:lnTo>
                  <a:lnTo>
                    <a:pt x="13420" y="1380"/>
                  </a:lnTo>
                  <a:lnTo>
                    <a:pt x="13566" y="1380"/>
                  </a:lnTo>
                  <a:lnTo>
                    <a:pt x="13664" y="1412"/>
                  </a:lnTo>
                  <a:lnTo>
                    <a:pt x="13777" y="1445"/>
                  </a:lnTo>
                  <a:lnTo>
                    <a:pt x="13826" y="1461"/>
                  </a:lnTo>
                  <a:lnTo>
                    <a:pt x="13858" y="1494"/>
                  </a:lnTo>
                  <a:lnTo>
                    <a:pt x="13858" y="1494"/>
                  </a:lnTo>
                  <a:lnTo>
                    <a:pt x="13907" y="1494"/>
                  </a:lnTo>
                  <a:lnTo>
                    <a:pt x="13988" y="1542"/>
                  </a:lnTo>
                  <a:lnTo>
                    <a:pt x="14572" y="1688"/>
                  </a:lnTo>
                  <a:lnTo>
                    <a:pt x="14572" y="1688"/>
                  </a:lnTo>
                  <a:lnTo>
                    <a:pt x="14962" y="1851"/>
                  </a:lnTo>
                  <a:lnTo>
                    <a:pt x="15319" y="1997"/>
                  </a:lnTo>
                  <a:lnTo>
                    <a:pt x="16065" y="2322"/>
                  </a:lnTo>
                  <a:lnTo>
                    <a:pt x="16065" y="2322"/>
                  </a:lnTo>
                  <a:lnTo>
                    <a:pt x="16617" y="2679"/>
                  </a:lnTo>
                  <a:lnTo>
                    <a:pt x="16877" y="2858"/>
                  </a:lnTo>
                  <a:lnTo>
                    <a:pt x="17137" y="3020"/>
                  </a:lnTo>
                  <a:lnTo>
                    <a:pt x="17380" y="3215"/>
                  </a:lnTo>
                  <a:lnTo>
                    <a:pt x="17623" y="3410"/>
                  </a:lnTo>
                  <a:lnTo>
                    <a:pt x="17850" y="3588"/>
                  </a:lnTo>
                  <a:lnTo>
                    <a:pt x="18062" y="3816"/>
                  </a:lnTo>
                  <a:lnTo>
                    <a:pt x="18289" y="4011"/>
                  </a:lnTo>
                  <a:lnTo>
                    <a:pt x="18484" y="4222"/>
                  </a:lnTo>
                  <a:lnTo>
                    <a:pt x="18694" y="4449"/>
                  </a:lnTo>
                  <a:lnTo>
                    <a:pt x="18873" y="4677"/>
                  </a:lnTo>
                  <a:lnTo>
                    <a:pt x="19084" y="4936"/>
                  </a:lnTo>
                  <a:lnTo>
                    <a:pt x="19262" y="5213"/>
                  </a:lnTo>
                  <a:lnTo>
                    <a:pt x="19441" y="5472"/>
                  </a:lnTo>
                  <a:lnTo>
                    <a:pt x="19619" y="5749"/>
                  </a:lnTo>
                  <a:lnTo>
                    <a:pt x="19619" y="5749"/>
                  </a:lnTo>
                  <a:lnTo>
                    <a:pt x="19977" y="6544"/>
                  </a:lnTo>
                  <a:lnTo>
                    <a:pt x="19977" y="6544"/>
                  </a:lnTo>
                  <a:lnTo>
                    <a:pt x="20155" y="7015"/>
                  </a:lnTo>
                  <a:lnTo>
                    <a:pt x="20301" y="7551"/>
                  </a:lnTo>
                  <a:lnTo>
                    <a:pt x="20431" y="8071"/>
                  </a:lnTo>
                  <a:lnTo>
                    <a:pt x="20544" y="8591"/>
                  </a:lnTo>
                  <a:lnTo>
                    <a:pt x="20642" y="9110"/>
                  </a:lnTo>
                  <a:lnTo>
                    <a:pt x="20723" y="9565"/>
                  </a:lnTo>
                  <a:lnTo>
                    <a:pt x="20755" y="9955"/>
                  </a:lnTo>
                  <a:lnTo>
                    <a:pt x="20772" y="10263"/>
                  </a:lnTo>
                  <a:lnTo>
                    <a:pt x="20772" y="10263"/>
                  </a:lnTo>
                  <a:lnTo>
                    <a:pt x="20755" y="10604"/>
                  </a:lnTo>
                  <a:lnTo>
                    <a:pt x="20723" y="11075"/>
                  </a:lnTo>
                  <a:lnTo>
                    <a:pt x="20658" y="11644"/>
                  </a:lnTo>
                  <a:lnTo>
                    <a:pt x="20593" y="12261"/>
                  </a:lnTo>
                  <a:lnTo>
                    <a:pt x="20512" y="12878"/>
                  </a:lnTo>
                  <a:lnTo>
                    <a:pt x="20431" y="13495"/>
                  </a:lnTo>
                  <a:lnTo>
                    <a:pt x="20301" y="14031"/>
                  </a:lnTo>
                  <a:lnTo>
                    <a:pt x="20252" y="14259"/>
                  </a:lnTo>
                  <a:lnTo>
                    <a:pt x="20204" y="14486"/>
                  </a:lnTo>
                  <a:lnTo>
                    <a:pt x="20204" y="14486"/>
                  </a:lnTo>
                </a:path>
              </a:pathLst>
            </a:custGeom>
            <a:solidFill>
              <a:schemeClr val="folHlink">
                <a:alpha val="100000"/>
              </a:schemeClr>
            </a:solidFill>
            <a:ln w="9525">
              <a:noFill/>
            </a:ln>
          </p:spPr>
          <p:txBody>
            <a:bodyPr/>
            <a:p>
              <a:endParaRPr lang="zh-TW" altLang="en-US"/>
            </a:p>
          </p:txBody>
        </p:sp>
        <p:sp>
          <p:nvSpPr>
            <p:cNvPr id="1028" name="未知"/>
            <p:cNvSpPr>
              <a:spLocks noChangeAspect="1"/>
            </p:cNvSpPr>
            <p:nvPr/>
          </p:nvSpPr>
          <p:spPr>
            <a:xfrm>
              <a:off x="1256" y="1560"/>
              <a:ext cx="1229" cy="1315"/>
            </a:xfrm>
            <a:custGeom>
              <a:avLst/>
              <a:gdLst/>
              <a:ahLst/>
              <a:cxnLst/>
              <a:pathLst>
                <a:path w="21600" h="21600">
                  <a:moveTo>
                    <a:pt x="2231" y="16460"/>
                  </a:moveTo>
                  <a:lnTo>
                    <a:pt x="2231" y="16460"/>
                  </a:lnTo>
                  <a:lnTo>
                    <a:pt x="2151" y="17019"/>
                  </a:lnTo>
                  <a:lnTo>
                    <a:pt x="2151" y="17019"/>
                  </a:lnTo>
                  <a:lnTo>
                    <a:pt x="2032" y="17205"/>
                  </a:lnTo>
                  <a:lnTo>
                    <a:pt x="2032" y="17205"/>
                  </a:lnTo>
                  <a:lnTo>
                    <a:pt x="1793" y="17205"/>
                  </a:lnTo>
                  <a:lnTo>
                    <a:pt x="1633" y="17130"/>
                  </a:lnTo>
                  <a:lnTo>
                    <a:pt x="1474" y="17056"/>
                  </a:lnTo>
                  <a:lnTo>
                    <a:pt x="1434" y="16944"/>
                  </a:lnTo>
                  <a:lnTo>
                    <a:pt x="1354" y="16758"/>
                  </a:lnTo>
                  <a:lnTo>
                    <a:pt x="1315" y="16572"/>
                  </a:lnTo>
                  <a:lnTo>
                    <a:pt x="1195" y="16236"/>
                  </a:lnTo>
                  <a:lnTo>
                    <a:pt x="1195" y="16236"/>
                  </a:lnTo>
                  <a:lnTo>
                    <a:pt x="119" y="15008"/>
                  </a:lnTo>
                  <a:lnTo>
                    <a:pt x="119" y="15008"/>
                  </a:lnTo>
                  <a:lnTo>
                    <a:pt x="39" y="14784"/>
                  </a:lnTo>
                  <a:lnTo>
                    <a:pt x="0" y="14598"/>
                  </a:lnTo>
                  <a:lnTo>
                    <a:pt x="0" y="14486"/>
                  </a:lnTo>
                  <a:lnTo>
                    <a:pt x="0" y="14375"/>
                  </a:lnTo>
                  <a:lnTo>
                    <a:pt x="79" y="14300"/>
                  </a:lnTo>
                  <a:lnTo>
                    <a:pt x="159" y="14226"/>
                  </a:lnTo>
                  <a:lnTo>
                    <a:pt x="159" y="14226"/>
                  </a:lnTo>
                  <a:lnTo>
                    <a:pt x="318" y="14263"/>
                  </a:lnTo>
                  <a:lnTo>
                    <a:pt x="477" y="14412"/>
                  </a:lnTo>
                  <a:lnTo>
                    <a:pt x="637" y="14561"/>
                  </a:lnTo>
                  <a:lnTo>
                    <a:pt x="757" y="14598"/>
                  </a:lnTo>
                  <a:lnTo>
                    <a:pt x="757" y="14598"/>
                  </a:lnTo>
                  <a:lnTo>
                    <a:pt x="757" y="14449"/>
                  </a:lnTo>
                  <a:lnTo>
                    <a:pt x="677" y="14263"/>
                  </a:lnTo>
                  <a:lnTo>
                    <a:pt x="557" y="14151"/>
                  </a:lnTo>
                  <a:lnTo>
                    <a:pt x="477" y="14002"/>
                  </a:lnTo>
                  <a:lnTo>
                    <a:pt x="199" y="13779"/>
                  </a:lnTo>
                  <a:lnTo>
                    <a:pt x="119" y="13630"/>
                  </a:lnTo>
                  <a:lnTo>
                    <a:pt x="39" y="13481"/>
                  </a:lnTo>
                  <a:lnTo>
                    <a:pt x="39" y="13481"/>
                  </a:lnTo>
                  <a:lnTo>
                    <a:pt x="916" y="10911"/>
                  </a:lnTo>
                  <a:lnTo>
                    <a:pt x="916" y="10911"/>
                  </a:lnTo>
                  <a:lnTo>
                    <a:pt x="1992" y="9459"/>
                  </a:lnTo>
                  <a:lnTo>
                    <a:pt x="1992" y="9459"/>
                  </a:lnTo>
                  <a:lnTo>
                    <a:pt x="1833" y="9459"/>
                  </a:lnTo>
                  <a:lnTo>
                    <a:pt x="1673" y="9459"/>
                  </a:lnTo>
                  <a:lnTo>
                    <a:pt x="1354" y="9459"/>
                  </a:lnTo>
                  <a:lnTo>
                    <a:pt x="1035" y="9570"/>
                  </a:lnTo>
                  <a:lnTo>
                    <a:pt x="757" y="9570"/>
                  </a:lnTo>
                  <a:lnTo>
                    <a:pt x="757" y="9570"/>
                  </a:lnTo>
                  <a:lnTo>
                    <a:pt x="717" y="9496"/>
                  </a:lnTo>
                  <a:lnTo>
                    <a:pt x="717" y="9496"/>
                  </a:lnTo>
                  <a:lnTo>
                    <a:pt x="916" y="9384"/>
                  </a:lnTo>
                  <a:lnTo>
                    <a:pt x="1195" y="9310"/>
                  </a:lnTo>
                  <a:lnTo>
                    <a:pt x="1673" y="9198"/>
                  </a:lnTo>
                  <a:lnTo>
                    <a:pt x="1673" y="9198"/>
                  </a:lnTo>
                  <a:lnTo>
                    <a:pt x="2271" y="8937"/>
                  </a:lnTo>
                  <a:lnTo>
                    <a:pt x="2789" y="8714"/>
                  </a:lnTo>
                  <a:lnTo>
                    <a:pt x="3228" y="8490"/>
                  </a:lnTo>
                  <a:lnTo>
                    <a:pt x="3626" y="8304"/>
                  </a:lnTo>
                  <a:lnTo>
                    <a:pt x="3626" y="8304"/>
                  </a:lnTo>
                  <a:lnTo>
                    <a:pt x="4104" y="8416"/>
                  </a:lnTo>
                  <a:lnTo>
                    <a:pt x="4104" y="8416"/>
                  </a:lnTo>
                  <a:lnTo>
                    <a:pt x="4224" y="8192"/>
                  </a:lnTo>
                  <a:lnTo>
                    <a:pt x="4383" y="8043"/>
                  </a:lnTo>
                  <a:lnTo>
                    <a:pt x="4582" y="7969"/>
                  </a:lnTo>
                  <a:lnTo>
                    <a:pt x="4782" y="7857"/>
                  </a:lnTo>
                  <a:lnTo>
                    <a:pt x="4941" y="7820"/>
                  </a:lnTo>
                  <a:lnTo>
                    <a:pt x="5140" y="7820"/>
                  </a:lnTo>
                  <a:lnTo>
                    <a:pt x="5698" y="7708"/>
                  </a:lnTo>
                  <a:lnTo>
                    <a:pt x="5698" y="7708"/>
                  </a:lnTo>
                  <a:lnTo>
                    <a:pt x="5698" y="7671"/>
                  </a:lnTo>
                  <a:lnTo>
                    <a:pt x="5698" y="7671"/>
                  </a:lnTo>
                  <a:lnTo>
                    <a:pt x="5379" y="7634"/>
                  </a:lnTo>
                  <a:lnTo>
                    <a:pt x="5061" y="7559"/>
                  </a:lnTo>
                  <a:lnTo>
                    <a:pt x="4941" y="7559"/>
                  </a:lnTo>
                  <a:lnTo>
                    <a:pt x="4782" y="7559"/>
                  </a:lnTo>
                  <a:lnTo>
                    <a:pt x="4662" y="7597"/>
                  </a:lnTo>
                  <a:lnTo>
                    <a:pt x="4543" y="7671"/>
                  </a:lnTo>
                  <a:lnTo>
                    <a:pt x="4543" y="7671"/>
                  </a:lnTo>
                  <a:lnTo>
                    <a:pt x="4224" y="7559"/>
                  </a:lnTo>
                  <a:lnTo>
                    <a:pt x="4224" y="7559"/>
                  </a:lnTo>
                  <a:lnTo>
                    <a:pt x="4263" y="7448"/>
                  </a:lnTo>
                  <a:lnTo>
                    <a:pt x="4263" y="7448"/>
                  </a:lnTo>
                  <a:lnTo>
                    <a:pt x="4423" y="7485"/>
                  </a:lnTo>
                  <a:lnTo>
                    <a:pt x="4622" y="7448"/>
                  </a:lnTo>
                  <a:lnTo>
                    <a:pt x="4821" y="7373"/>
                  </a:lnTo>
                  <a:lnTo>
                    <a:pt x="4941" y="7299"/>
                  </a:lnTo>
                  <a:lnTo>
                    <a:pt x="4941" y="7299"/>
                  </a:lnTo>
                  <a:lnTo>
                    <a:pt x="5061" y="7299"/>
                  </a:lnTo>
                  <a:lnTo>
                    <a:pt x="5180" y="7336"/>
                  </a:lnTo>
                  <a:lnTo>
                    <a:pt x="5340" y="7410"/>
                  </a:lnTo>
                  <a:lnTo>
                    <a:pt x="5539" y="7485"/>
                  </a:lnTo>
                  <a:lnTo>
                    <a:pt x="5539" y="7485"/>
                  </a:lnTo>
                  <a:lnTo>
                    <a:pt x="5658" y="7410"/>
                  </a:lnTo>
                  <a:lnTo>
                    <a:pt x="5738" y="7373"/>
                  </a:lnTo>
                  <a:lnTo>
                    <a:pt x="5818" y="7373"/>
                  </a:lnTo>
                  <a:lnTo>
                    <a:pt x="5898" y="7410"/>
                  </a:lnTo>
                  <a:lnTo>
                    <a:pt x="6097" y="7485"/>
                  </a:lnTo>
                  <a:lnTo>
                    <a:pt x="6256" y="7559"/>
                  </a:lnTo>
                  <a:lnTo>
                    <a:pt x="6256" y="7559"/>
                  </a:lnTo>
                  <a:lnTo>
                    <a:pt x="6256" y="7820"/>
                  </a:lnTo>
                  <a:lnTo>
                    <a:pt x="6256" y="7820"/>
                  </a:lnTo>
                  <a:lnTo>
                    <a:pt x="6176" y="7894"/>
                  </a:lnTo>
                  <a:lnTo>
                    <a:pt x="6136" y="8006"/>
                  </a:lnTo>
                  <a:lnTo>
                    <a:pt x="6097" y="8230"/>
                  </a:lnTo>
                  <a:lnTo>
                    <a:pt x="5977" y="8453"/>
                  </a:lnTo>
                  <a:lnTo>
                    <a:pt x="5898" y="8565"/>
                  </a:lnTo>
                  <a:lnTo>
                    <a:pt x="5818" y="8714"/>
                  </a:lnTo>
                  <a:lnTo>
                    <a:pt x="5818" y="8714"/>
                  </a:lnTo>
                  <a:lnTo>
                    <a:pt x="5858" y="8937"/>
                  </a:lnTo>
                  <a:lnTo>
                    <a:pt x="5898" y="9161"/>
                  </a:lnTo>
                  <a:lnTo>
                    <a:pt x="5977" y="9384"/>
                  </a:lnTo>
                  <a:lnTo>
                    <a:pt x="5977" y="9496"/>
                  </a:lnTo>
                  <a:lnTo>
                    <a:pt x="5977" y="9496"/>
                  </a:lnTo>
                  <a:lnTo>
                    <a:pt x="5738" y="9757"/>
                  </a:lnTo>
                  <a:lnTo>
                    <a:pt x="5658" y="9831"/>
                  </a:lnTo>
                  <a:lnTo>
                    <a:pt x="5539" y="9943"/>
                  </a:lnTo>
                  <a:lnTo>
                    <a:pt x="5539" y="9943"/>
                  </a:lnTo>
                  <a:lnTo>
                    <a:pt x="5539" y="10166"/>
                  </a:lnTo>
                  <a:lnTo>
                    <a:pt x="5499" y="10353"/>
                  </a:lnTo>
                  <a:lnTo>
                    <a:pt x="5499" y="10353"/>
                  </a:lnTo>
                  <a:lnTo>
                    <a:pt x="5340" y="10353"/>
                  </a:lnTo>
                  <a:lnTo>
                    <a:pt x="5340" y="10353"/>
                  </a:lnTo>
                  <a:lnTo>
                    <a:pt x="5379" y="10166"/>
                  </a:lnTo>
                  <a:lnTo>
                    <a:pt x="5340" y="9980"/>
                  </a:lnTo>
                  <a:lnTo>
                    <a:pt x="5340" y="9980"/>
                  </a:lnTo>
                  <a:lnTo>
                    <a:pt x="5499" y="9794"/>
                  </a:lnTo>
                  <a:lnTo>
                    <a:pt x="5619" y="9608"/>
                  </a:lnTo>
                  <a:lnTo>
                    <a:pt x="5698" y="9459"/>
                  </a:lnTo>
                  <a:lnTo>
                    <a:pt x="5738" y="9310"/>
                  </a:lnTo>
                  <a:lnTo>
                    <a:pt x="5738" y="9198"/>
                  </a:lnTo>
                  <a:lnTo>
                    <a:pt x="5738" y="9198"/>
                  </a:lnTo>
                  <a:lnTo>
                    <a:pt x="5499" y="8900"/>
                  </a:lnTo>
                  <a:lnTo>
                    <a:pt x="5499" y="8639"/>
                  </a:lnTo>
                  <a:lnTo>
                    <a:pt x="5499" y="8639"/>
                  </a:lnTo>
                  <a:lnTo>
                    <a:pt x="5539" y="8639"/>
                  </a:lnTo>
                  <a:lnTo>
                    <a:pt x="5539" y="8639"/>
                  </a:lnTo>
                  <a:lnTo>
                    <a:pt x="5499" y="8528"/>
                  </a:lnTo>
                  <a:lnTo>
                    <a:pt x="5499" y="8528"/>
                  </a:lnTo>
                  <a:lnTo>
                    <a:pt x="5140" y="8565"/>
                  </a:lnTo>
                  <a:lnTo>
                    <a:pt x="5140" y="8565"/>
                  </a:lnTo>
                  <a:lnTo>
                    <a:pt x="5180" y="8826"/>
                  </a:lnTo>
                  <a:lnTo>
                    <a:pt x="5220" y="9086"/>
                  </a:lnTo>
                  <a:lnTo>
                    <a:pt x="5220" y="9273"/>
                  </a:lnTo>
                  <a:lnTo>
                    <a:pt x="5180" y="9384"/>
                  </a:lnTo>
                  <a:lnTo>
                    <a:pt x="5140" y="9459"/>
                  </a:lnTo>
                  <a:lnTo>
                    <a:pt x="5101" y="9533"/>
                  </a:lnTo>
                  <a:lnTo>
                    <a:pt x="5101" y="9533"/>
                  </a:lnTo>
                  <a:lnTo>
                    <a:pt x="5021" y="9384"/>
                  </a:lnTo>
                  <a:lnTo>
                    <a:pt x="5021" y="9198"/>
                  </a:lnTo>
                  <a:lnTo>
                    <a:pt x="4981" y="9049"/>
                  </a:lnTo>
                  <a:lnTo>
                    <a:pt x="4981" y="8975"/>
                  </a:lnTo>
                  <a:lnTo>
                    <a:pt x="4941" y="8900"/>
                  </a:lnTo>
                  <a:lnTo>
                    <a:pt x="4941" y="8900"/>
                  </a:lnTo>
                  <a:lnTo>
                    <a:pt x="4821" y="8900"/>
                  </a:lnTo>
                  <a:lnTo>
                    <a:pt x="4821" y="8900"/>
                  </a:lnTo>
                  <a:lnTo>
                    <a:pt x="4782" y="8975"/>
                  </a:lnTo>
                  <a:lnTo>
                    <a:pt x="4782" y="8975"/>
                  </a:lnTo>
                  <a:lnTo>
                    <a:pt x="4782" y="9310"/>
                  </a:lnTo>
                  <a:lnTo>
                    <a:pt x="4782" y="9310"/>
                  </a:lnTo>
                  <a:lnTo>
                    <a:pt x="4782" y="9496"/>
                  </a:lnTo>
                  <a:lnTo>
                    <a:pt x="4782" y="9496"/>
                  </a:lnTo>
                  <a:lnTo>
                    <a:pt x="4662" y="9570"/>
                  </a:lnTo>
                  <a:lnTo>
                    <a:pt x="4662" y="9570"/>
                  </a:lnTo>
                  <a:lnTo>
                    <a:pt x="4582" y="9086"/>
                  </a:lnTo>
                  <a:lnTo>
                    <a:pt x="4582" y="9086"/>
                  </a:lnTo>
                  <a:lnTo>
                    <a:pt x="4343" y="9124"/>
                  </a:lnTo>
                  <a:lnTo>
                    <a:pt x="4343" y="9124"/>
                  </a:lnTo>
                  <a:lnTo>
                    <a:pt x="4343" y="9533"/>
                  </a:lnTo>
                  <a:lnTo>
                    <a:pt x="4343" y="9533"/>
                  </a:lnTo>
                  <a:lnTo>
                    <a:pt x="4064" y="9608"/>
                  </a:lnTo>
                  <a:lnTo>
                    <a:pt x="4064" y="9608"/>
                  </a:lnTo>
                  <a:lnTo>
                    <a:pt x="3985" y="9570"/>
                  </a:lnTo>
                  <a:lnTo>
                    <a:pt x="3985" y="9570"/>
                  </a:lnTo>
                  <a:lnTo>
                    <a:pt x="3825" y="9608"/>
                  </a:lnTo>
                  <a:lnTo>
                    <a:pt x="3706" y="9682"/>
                  </a:lnTo>
                  <a:lnTo>
                    <a:pt x="3626" y="9794"/>
                  </a:lnTo>
                  <a:lnTo>
                    <a:pt x="3626" y="9980"/>
                  </a:lnTo>
                  <a:lnTo>
                    <a:pt x="3626" y="9980"/>
                  </a:lnTo>
                  <a:lnTo>
                    <a:pt x="4024" y="9980"/>
                  </a:lnTo>
                  <a:lnTo>
                    <a:pt x="4383" y="9943"/>
                  </a:lnTo>
                  <a:lnTo>
                    <a:pt x="4383" y="9943"/>
                  </a:lnTo>
                  <a:lnTo>
                    <a:pt x="4383" y="10241"/>
                  </a:lnTo>
                  <a:lnTo>
                    <a:pt x="4383" y="10241"/>
                  </a:lnTo>
                  <a:lnTo>
                    <a:pt x="4662" y="10241"/>
                  </a:lnTo>
                  <a:lnTo>
                    <a:pt x="4782" y="10241"/>
                  </a:lnTo>
                  <a:lnTo>
                    <a:pt x="4861" y="10204"/>
                  </a:lnTo>
                  <a:lnTo>
                    <a:pt x="4861" y="10204"/>
                  </a:lnTo>
                  <a:lnTo>
                    <a:pt x="4821" y="10315"/>
                  </a:lnTo>
                  <a:lnTo>
                    <a:pt x="4742" y="10502"/>
                  </a:lnTo>
                  <a:lnTo>
                    <a:pt x="4582" y="10576"/>
                  </a:lnTo>
                  <a:lnTo>
                    <a:pt x="4463" y="10688"/>
                  </a:lnTo>
                  <a:lnTo>
                    <a:pt x="4303" y="10725"/>
                  </a:lnTo>
                  <a:lnTo>
                    <a:pt x="4144" y="10725"/>
                  </a:lnTo>
                  <a:lnTo>
                    <a:pt x="3985" y="10688"/>
                  </a:lnTo>
                  <a:lnTo>
                    <a:pt x="3785" y="10651"/>
                  </a:lnTo>
                  <a:lnTo>
                    <a:pt x="3785" y="10651"/>
                  </a:lnTo>
                  <a:lnTo>
                    <a:pt x="3825" y="10502"/>
                  </a:lnTo>
                  <a:lnTo>
                    <a:pt x="3825" y="10502"/>
                  </a:lnTo>
                  <a:lnTo>
                    <a:pt x="3586" y="10502"/>
                  </a:lnTo>
                  <a:lnTo>
                    <a:pt x="3387" y="10427"/>
                  </a:lnTo>
                  <a:lnTo>
                    <a:pt x="3307" y="10390"/>
                  </a:lnTo>
                  <a:lnTo>
                    <a:pt x="3267" y="10315"/>
                  </a:lnTo>
                  <a:lnTo>
                    <a:pt x="3267" y="10204"/>
                  </a:lnTo>
                  <a:lnTo>
                    <a:pt x="3307" y="10055"/>
                  </a:lnTo>
                  <a:lnTo>
                    <a:pt x="3307" y="10055"/>
                  </a:lnTo>
                  <a:lnTo>
                    <a:pt x="3148" y="10166"/>
                  </a:lnTo>
                  <a:lnTo>
                    <a:pt x="3028" y="10241"/>
                  </a:lnTo>
                  <a:lnTo>
                    <a:pt x="2789" y="10502"/>
                  </a:lnTo>
                  <a:lnTo>
                    <a:pt x="2670" y="10800"/>
                  </a:lnTo>
                  <a:lnTo>
                    <a:pt x="2470" y="11060"/>
                  </a:lnTo>
                  <a:lnTo>
                    <a:pt x="2390" y="11432"/>
                  </a:lnTo>
                  <a:lnTo>
                    <a:pt x="2311" y="11768"/>
                  </a:lnTo>
                  <a:lnTo>
                    <a:pt x="2271" y="12103"/>
                  </a:lnTo>
                  <a:lnTo>
                    <a:pt x="2271" y="12363"/>
                  </a:lnTo>
                  <a:lnTo>
                    <a:pt x="2271" y="12363"/>
                  </a:lnTo>
                  <a:lnTo>
                    <a:pt x="2470" y="12661"/>
                  </a:lnTo>
                  <a:lnTo>
                    <a:pt x="2749" y="12922"/>
                  </a:lnTo>
                  <a:lnTo>
                    <a:pt x="3307" y="13406"/>
                  </a:lnTo>
                  <a:lnTo>
                    <a:pt x="3546" y="13667"/>
                  </a:lnTo>
                  <a:lnTo>
                    <a:pt x="3785" y="13928"/>
                  </a:lnTo>
                  <a:lnTo>
                    <a:pt x="4064" y="14188"/>
                  </a:lnTo>
                  <a:lnTo>
                    <a:pt x="4224" y="14449"/>
                  </a:lnTo>
                  <a:lnTo>
                    <a:pt x="4224" y="14449"/>
                  </a:lnTo>
                  <a:lnTo>
                    <a:pt x="4343" y="14449"/>
                  </a:lnTo>
                  <a:lnTo>
                    <a:pt x="4423" y="14412"/>
                  </a:lnTo>
                  <a:lnTo>
                    <a:pt x="4543" y="14337"/>
                  </a:lnTo>
                  <a:lnTo>
                    <a:pt x="4582" y="14226"/>
                  </a:lnTo>
                  <a:lnTo>
                    <a:pt x="4702" y="14039"/>
                  </a:lnTo>
                  <a:lnTo>
                    <a:pt x="4782" y="13853"/>
                  </a:lnTo>
                  <a:lnTo>
                    <a:pt x="4782" y="13853"/>
                  </a:lnTo>
                  <a:lnTo>
                    <a:pt x="4463" y="13555"/>
                  </a:lnTo>
                  <a:lnTo>
                    <a:pt x="4224" y="13332"/>
                  </a:lnTo>
                  <a:lnTo>
                    <a:pt x="4104" y="13071"/>
                  </a:lnTo>
                  <a:lnTo>
                    <a:pt x="4024" y="12959"/>
                  </a:lnTo>
                  <a:lnTo>
                    <a:pt x="3985" y="12810"/>
                  </a:lnTo>
                  <a:lnTo>
                    <a:pt x="3985" y="12736"/>
                  </a:lnTo>
                  <a:lnTo>
                    <a:pt x="4024" y="12624"/>
                  </a:lnTo>
                  <a:lnTo>
                    <a:pt x="4064" y="12475"/>
                  </a:lnTo>
                  <a:lnTo>
                    <a:pt x="4144" y="12401"/>
                  </a:lnTo>
                  <a:lnTo>
                    <a:pt x="4184" y="12289"/>
                  </a:lnTo>
                  <a:lnTo>
                    <a:pt x="4343" y="12177"/>
                  </a:lnTo>
                  <a:lnTo>
                    <a:pt x="4543" y="12103"/>
                  </a:lnTo>
                  <a:lnTo>
                    <a:pt x="4782" y="11991"/>
                  </a:lnTo>
                  <a:lnTo>
                    <a:pt x="4782" y="11991"/>
                  </a:lnTo>
                  <a:lnTo>
                    <a:pt x="5499" y="12028"/>
                  </a:lnTo>
                  <a:lnTo>
                    <a:pt x="5539" y="12065"/>
                  </a:lnTo>
                  <a:lnTo>
                    <a:pt x="5619" y="12103"/>
                  </a:lnTo>
                  <a:lnTo>
                    <a:pt x="5619" y="12103"/>
                  </a:lnTo>
                  <a:lnTo>
                    <a:pt x="5539" y="12103"/>
                  </a:lnTo>
                  <a:lnTo>
                    <a:pt x="5499" y="12177"/>
                  </a:lnTo>
                  <a:lnTo>
                    <a:pt x="5300" y="12289"/>
                  </a:lnTo>
                  <a:lnTo>
                    <a:pt x="5300" y="12289"/>
                  </a:lnTo>
                  <a:lnTo>
                    <a:pt x="5340" y="12661"/>
                  </a:lnTo>
                  <a:lnTo>
                    <a:pt x="5340" y="12661"/>
                  </a:lnTo>
                  <a:lnTo>
                    <a:pt x="5220" y="12885"/>
                  </a:lnTo>
                  <a:lnTo>
                    <a:pt x="5140" y="13146"/>
                  </a:lnTo>
                  <a:lnTo>
                    <a:pt x="5140" y="13369"/>
                  </a:lnTo>
                  <a:lnTo>
                    <a:pt x="5220" y="13555"/>
                  </a:lnTo>
                  <a:lnTo>
                    <a:pt x="5379" y="13928"/>
                  </a:lnTo>
                  <a:lnTo>
                    <a:pt x="5499" y="14188"/>
                  </a:lnTo>
                  <a:lnTo>
                    <a:pt x="5499" y="14449"/>
                  </a:lnTo>
                  <a:lnTo>
                    <a:pt x="5499" y="14449"/>
                  </a:lnTo>
                  <a:lnTo>
                    <a:pt x="5738" y="14486"/>
                  </a:lnTo>
                  <a:lnTo>
                    <a:pt x="5977" y="14449"/>
                  </a:lnTo>
                  <a:lnTo>
                    <a:pt x="6176" y="14449"/>
                  </a:lnTo>
                  <a:lnTo>
                    <a:pt x="6256" y="14486"/>
                  </a:lnTo>
                  <a:lnTo>
                    <a:pt x="6336" y="14524"/>
                  </a:lnTo>
                  <a:lnTo>
                    <a:pt x="6336" y="14524"/>
                  </a:lnTo>
                  <a:lnTo>
                    <a:pt x="6256" y="14673"/>
                  </a:lnTo>
                  <a:lnTo>
                    <a:pt x="6256" y="14821"/>
                  </a:lnTo>
                  <a:lnTo>
                    <a:pt x="6176" y="14970"/>
                  </a:lnTo>
                  <a:lnTo>
                    <a:pt x="6097" y="15045"/>
                  </a:lnTo>
                  <a:lnTo>
                    <a:pt x="5937" y="15157"/>
                  </a:lnTo>
                  <a:lnTo>
                    <a:pt x="5818" y="15157"/>
                  </a:lnTo>
                  <a:lnTo>
                    <a:pt x="5658" y="15194"/>
                  </a:lnTo>
                  <a:lnTo>
                    <a:pt x="5499" y="15231"/>
                  </a:lnTo>
                  <a:lnTo>
                    <a:pt x="5499" y="15231"/>
                  </a:lnTo>
                  <a:lnTo>
                    <a:pt x="5340" y="14970"/>
                  </a:lnTo>
                  <a:lnTo>
                    <a:pt x="5220" y="14784"/>
                  </a:lnTo>
                  <a:lnTo>
                    <a:pt x="5140" y="14561"/>
                  </a:lnTo>
                  <a:lnTo>
                    <a:pt x="5061" y="14263"/>
                  </a:lnTo>
                  <a:lnTo>
                    <a:pt x="5061" y="14263"/>
                  </a:lnTo>
                  <a:lnTo>
                    <a:pt x="4941" y="14300"/>
                  </a:lnTo>
                  <a:lnTo>
                    <a:pt x="4901" y="14375"/>
                  </a:lnTo>
                  <a:lnTo>
                    <a:pt x="4782" y="14561"/>
                  </a:lnTo>
                  <a:lnTo>
                    <a:pt x="4463" y="14859"/>
                  </a:lnTo>
                  <a:lnTo>
                    <a:pt x="4463" y="14859"/>
                  </a:lnTo>
                  <a:lnTo>
                    <a:pt x="4144" y="14896"/>
                  </a:lnTo>
                  <a:lnTo>
                    <a:pt x="3985" y="14933"/>
                  </a:lnTo>
                  <a:lnTo>
                    <a:pt x="3945" y="14970"/>
                  </a:lnTo>
                  <a:lnTo>
                    <a:pt x="3865" y="15008"/>
                  </a:lnTo>
                  <a:lnTo>
                    <a:pt x="3865" y="15008"/>
                  </a:lnTo>
                  <a:lnTo>
                    <a:pt x="3706" y="14970"/>
                  </a:lnTo>
                  <a:lnTo>
                    <a:pt x="3546" y="14933"/>
                  </a:lnTo>
                  <a:lnTo>
                    <a:pt x="3427" y="14821"/>
                  </a:lnTo>
                  <a:lnTo>
                    <a:pt x="3347" y="14747"/>
                  </a:lnTo>
                  <a:lnTo>
                    <a:pt x="3228" y="14598"/>
                  </a:lnTo>
                  <a:lnTo>
                    <a:pt x="3068" y="14561"/>
                  </a:lnTo>
                  <a:lnTo>
                    <a:pt x="2948" y="14524"/>
                  </a:lnTo>
                  <a:lnTo>
                    <a:pt x="2789" y="14486"/>
                  </a:lnTo>
                  <a:lnTo>
                    <a:pt x="2789" y="14486"/>
                  </a:lnTo>
                  <a:lnTo>
                    <a:pt x="3028" y="14821"/>
                  </a:lnTo>
                  <a:lnTo>
                    <a:pt x="3347" y="15157"/>
                  </a:lnTo>
                  <a:lnTo>
                    <a:pt x="3586" y="15380"/>
                  </a:lnTo>
                  <a:lnTo>
                    <a:pt x="3985" y="15678"/>
                  </a:lnTo>
                  <a:lnTo>
                    <a:pt x="4303" y="15864"/>
                  </a:lnTo>
                  <a:lnTo>
                    <a:pt x="4662" y="16088"/>
                  </a:lnTo>
                  <a:lnTo>
                    <a:pt x="5459" y="16497"/>
                  </a:lnTo>
                  <a:lnTo>
                    <a:pt x="5459" y="16497"/>
                  </a:lnTo>
                  <a:lnTo>
                    <a:pt x="5738" y="16534"/>
                  </a:lnTo>
                  <a:lnTo>
                    <a:pt x="6216" y="16572"/>
                  </a:lnTo>
                  <a:lnTo>
                    <a:pt x="7053" y="16683"/>
                  </a:lnTo>
                  <a:lnTo>
                    <a:pt x="7053" y="16683"/>
                  </a:lnTo>
                  <a:lnTo>
                    <a:pt x="7492" y="16609"/>
                  </a:lnTo>
                  <a:lnTo>
                    <a:pt x="7970" y="16497"/>
                  </a:lnTo>
                  <a:lnTo>
                    <a:pt x="8488" y="16274"/>
                  </a:lnTo>
                  <a:lnTo>
                    <a:pt x="9006" y="16013"/>
                  </a:lnTo>
                  <a:lnTo>
                    <a:pt x="9524" y="15753"/>
                  </a:lnTo>
                  <a:lnTo>
                    <a:pt x="9723" y="15566"/>
                  </a:lnTo>
                  <a:lnTo>
                    <a:pt x="9883" y="15417"/>
                  </a:lnTo>
                  <a:lnTo>
                    <a:pt x="10042" y="15231"/>
                  </a:lnTo>
                  <a:lnTo>
                    <a:pt x="10122" y="15119"/>
                  </a:lnTo>
                  <a:lnTo>
                    <a:pt x="10202" y="14933"/>
                  </a:lnTo>
                  <a:lnTo>
                    <a:pt x="10202" y="14747"/>
                  </a:lnTo>
                  <a:lnTo>
                    <a:pt x="10202" y="14747"/>
                  </a:lnTo>
                  <a:lnTo>
                    <a:pt x="10082" y="14673"/>
                  </a:lnTo>
                  <a:lnTo>
                    <a:pt x="9922" y="14598"/>
                  </a:lnTo>
                  <a:lnTo>
                    <a:pt x="9803" y="14598"/>
                  </a:lnTo>
                  <a:lnTo>
                    <a:pt x="9684" y="14635"/>
                  </a:lnTo>
                  <a:lnTo>
                    <a:pt x="9404" y="14747"/>
                  </a:lnTo>
                  <a:lnTo>
                    <a:pt x="9165" y="14859"/>
                  </a:lnTo>
                  <a:lnTo>
                    <a:pt x="8847" y="14970"/>
                  </a:lnTo>
                  <a:lnTo>
                    <a:pt x="8568" y="15045"/>
                  </a:lnTo>
                  <a:lnTo>
                    <a:pt x="8408" y="15082"/>
                  </a:lnTo>
                  <a:lnTo>
                    <a:pt x="8249" y="15045"/>
                  </a:lnTo>
                  <a:lnTo>
                    <a:pt x="8129" y="15008"/>
                  </a:lnTo>
                  <a:lnTo>
                    <a:pt x="7970" y="14933"/>
                  </a:lnTo>
                  <a:lnTo>
                    <a:pt x="7970" y="14933"/>
                  </a:lnTo>
                  <a:lnTo>
                    <a:pt x="8010" y="14673"/>
                  </a:lnTo>
                  <a:lnTo>
                    <a:pt x="8089" y="14486"/>
                  </a:lnTo>
                  <a:lnTo>
                    <a:pt x="8169" y="14300"/>
                  </a:lnTo>
                  <a:lnTo>
                    <a:pt x="8368" y="14077"/>
                  </a:lnTo>
                  <a:lnTo>
                    <a:pt x="8368" y="14077"/>
                  </a:lnTo>
                  <a:lnTo>
                    <a:pt x="9165" y="13481"/>
                  </a:lnTo>
                  <a:lnTo>
                    <a:pt x="9325" y="13369"/>
                  </a:lnTo>
                  <a:lnTo>
                    <a:pt x="9325" y="13369"/>
                  </a:lnTo>
                  <a:lnTo>
                    <a:pt x="9325" y="13369"/>
                  </a:lnTo>
                  <a:lnTo>
                    <a:pt x="9165" y="13220"/>
                  </a:lnTo>
                  <a:lnTo>
                    <a:pt x="8966" y="13108"/>
                  </a:lnTo>
                  <a:lnTo>
                    <a:pt x="8887" y="12997"/>
                  </a:lnTo>
                  <a:lnTo>
                    <a:pt x="8807" y="12848"/>
                  </a:lnTo>
                  <a:lnTo>
                    <a:pt x="8727" y="12736"/>
                  </a:lnTo>
                  <a:lnTo>
                    <a:pt x="8647" y="12624"/>
                  </a:lnTo>
                  <a:lnTo>
                    <a:pt x="8607" y="12475"/>
                  </a:lnTo>
                  <a:lnTo>
                    <a:pt x="8607" y="12326"/>
                  </a:lnTo>
                  <a:lnTo>
                    <a:pt x="8607" y="12103"/>
                  </a:lnTo>
                  <a:lnTo>
                    <a:pt x="8727" y="11842"/>
                  </a:lnTo>
                  <a:lnTo>
                    <a:pt x="8847" y="11581"/>
                  </a:lnTo>
                  <a:lnTo>
                    <a:pt x="9006" y="11395"/>
                  </a:lnTo>
                  <a:lnTo>
                    <a:pt x="9205" y="11172"/>
                  </a:lnTo>
                  <a:lnTo>
                    <a:pt x="9484" y="11023"/>
                  </a:lnTo>
                  <a:lnTo>
                    <a:pt x="9723" y="10911"/>
                  </a:lnTo>
                  <a:lnTo>
                    <a:pt x="9962" y="10874"/>
                  </a:lnTo>
                  <a:lnTo>
                    <a:pt x="10242" y="10874"/>
                  </a:lnTo>
                  <a:lnTo>
                    <a:pt x="10361" y="10874"/>
                  </a:lnTo>
                  <a:lnTo>
                    <a:pt x="10480" y="10948"/>
                  </a:lnTo>
                  <a:lnTo>
                    <a:pt x="10600" y="11023"/>
                  </a:lnTo>
                  <a:lnTo>
                    <a:pt x="10720" y="11097"/>
                  </a:lnTo>
                  <a:lnTo>
                    <a:pt x="10839" y="11246"/>
                  </a:lnTo>
                  <a:lnTo>
                    <a:pt x="10919" y="11358"/>
                  </a:lnTo>
                  <a:lnTo>
                    <a:pt x="10919" y="11358"/>
                  </a:lnTo>
                  <a:lnTo>
                    <a:pt x="10321" y="11283"/>
                  </a:lnTo>
                  <a:lnTo>
                    <a:pt x="10082" y="11283"/>
                  </a:lnTo>
                  <a:lnTo>
                    <a:pt x="9803" y="11358"/>
                  </a:lnTo>
                  <a:lnTo>
                    <a:pt x="9524" y="11432"/>
                  </a:lnTo>
                  <a:lnTo>
                    <a:pt x="9484" y="11470"/>
                  </a:lnTo>
                  <a:lnTo>
                    <a:pt x="9404" y="11581"/>
                  </a:lnTo>
                  <a:lnTo>
                    <a:pt x="9325" y="11693"/>
                  </a:lnTo>
                  <a:lnTo>
                    <a:pt x="9245" y="11805"/>
                  </a:lnTo>
                  <a:lnTo>
                    <a:pt x="9205" y="11954"/>
                  </a:lnTo>
                  <a:lnTo>
                    <a:pt x="9165" y="12103"/>
                  </a:lnTo>
                  <a:lnTo>
                    <a:pt x="9165" y="12103"/>
                  </a:lnTo>
                  <a:lnTo>
                    <a:pt x="9245" y="12289"/>
                  </a:lnTo>
                  <a:lnTo>
                    <a:pt x="9365" y="12438"/>
                  </a:lnTo>
                  <a:lnTo>
                    <a:pt x="9484" y="12587"/>
                  </a:lnTo>
                  <a:lnTo>
                    <a:pt x="9564" y="12661"/>
                  </a:lnTo>
                  <a:lnTo>
                    <a:pt x="9723" y="12736"/>
                  </a:lnTo>
                  <a:lnTo>
                    <a:pt x="9922" y="12773"/>
                  </a:lnTo>
                  <a:lnTo>
                    <a:pt x="10082" y="12810"/>
                  </a:lnTo>
                  <a:lnTo>
                    <a:pt x="10242" y="12810"/>
                  </a:lnTo>
                  <a:lnTo>
                    <a:pt x="10242" y="12810"/>
                  </a:lnTo>
                  <a:lnTo>
                    <a:pt x="10480" y="12736"/>
                  </a:lnTo>
                  <a:lnTo>
                    <a:pt x="10680" y="12661"/>
                  </a:lnTo>
                  <a:lnTo>
                    <a:pt x="10800" y="12661"/>
                  </a:lnTo>
                  <a:lnTo>
                    <a:pt x="10879" y="12661"/>
                  </a:lnTo>
                  <a:lnTo>
                    <a:pt x="11038" y="12661"/>
                  </a:lnTo>
                  <a:lnTo>
                    <a:pt x="11158" y="12736"/>
                  </a:lnTo>
                  <a:lnTo>
                    <a:pt x="11277" y="12810"/>
                  </a:lnTo>
                  <a:lnTo>
                    <a:pt x="11277" y="12810"/>
                  </a:lnTo>
                  <a:lnTo>
                    <a:pt x="11118" y="13071"/>
                  </a:lnTo>
                  <a:lnTo>
                    <a:pt x="11078" y="13294"/>
                  </a:lnTo>
                  <a:lnTo>
                    <a:pt x="11038" y="13518"/>
                  </a:lnTo>
                  <a:lnTo>
                    <a:pt x="11038" y="13741"/>
                  </a:lnTo>
                  <a:lnTo>
                    <a:pt x="11038" y="13741"/>
                  </a:lnTo>
                  <a:lnTo>
                    <a:pt x="11158" y="13816"/>
                  </a:lnTo>
                  <a:lnTo>
                    <a:pt x="11158" y="13816"/>
                  </a:lnTo>
                  <a:lnTo>
                    <a:pt x="11357" y="13630"/>
                  </a:lnTo>
                  <a:lnTo>
                    <a:pt x="11517" y="13406"/>
                  </a:lnTo>
                  <a:lnTo>
                    <a:pt x="11796" y="13034"/>
                  </a:lnTo>
                  <a:lnTo>
                    <a:pt x="11955" y="12810"/>
                  </a:lnTo>
                  <a:lnTo>
                    <a:pt x="12115" y="12661"/>
                  </a:lnTo>
                  <a:lnTo>
                    <a:pt x="12274" y="12475"/>
                  </a:lnTo>
                  <a:lnTo>
                    <a:pt x="12513" y="12289"/>
                  </a:lnTo>
                  <a:lnTo>
                    <a:pt x="12513" y="12289"/>
                  </a:lnTo>
                  <a:lnTo>
                    <a:pt x="12593" y="12103"/>
                  </a:lnTo>
                  <a:lnTo>
                    <a:pt x="12673" y="11842"/>
                  </a:lnTo>
                  <a:lnTo>
                    <a:pt x="12673" y="11619"/>
                  </a:lnTo>
                  <a:lnTo>
                    <a:pt x="12673" y="11470"/>
                  </a:lnTo>
                  <a:lnTo>
                    <a:pt x="12633" y="11283"/>
                  </a:lnTo>
                  <a:lnTo>
                    <a:pt x="12593" y="11097"/>
                  </a:lnTo>
                  <a:lnTo>
                    <a:pt x="12354" y="10688"/>
                  </a:lnTo>
                  <a:lnTo>
                    <a:pt x="12354" y="10688"/>
                  </a:lnTo>
                  <a:lnTo>
                    <a:pt x="11477" y="10129"/>
                  </a:lnTo>
                  <a:lnTo>
                    <a:pt x="11477" y="10129"/>
                  </a:lnTo>
                  <a:lnTo>
                    <a:pt x="10800" y="9794"/>
                  </a:lnTo>
                  <a:lnTo>
                    <a:pt x="10202" y="9570"/>
                  </a:lnTo>
                  <a:lnTo>
                    <a:pt x="9684" y="9273"/>
                  </a:lnTo>
                  <a:lnTo>
                    <a:pt x="9444" y="9086"/>
                  </a:lnTo>
                  <a:lnTo>
                    <a:pt x="9245" y="8937"/>
                  </a:lnTo>
                  <a:lnTo>
                    <a:pt x="9006" y="8714"/>
                  </a:lnTo>
                  <a:lnTo>
                    <a:pt x="8847" y="8528"/>
                  </a:lnTo>
                  <a:lnTo>
                    <a:pt x="8727" y="8341"/>
                  </a:lnTo>
                  <a:lnTo>
                    <a:pt x="8568" y="8081"/>
                  </a:lnTo>
                  <a:lnTo>
                    <a:pt x="8408" y="7820"/>
                  </a:lnTo>
                  <a:lnTo>
                    <a:pt x="8289" y="7522"/>
                  </a:lnTo>
                  <a:lnTo>
                    <a:pt x="8169" y="7187"/>
                  </a:lnTo>
                  <a:lnTo>
                    <a:pt x="8129" y="6852"/>
                  </a:lnTo>
                  <a:lnTo>
                    <a:pt x="8129" y="6852"/>
                  </a:lnTo>
                  <a:lnTo>
                    <a:pt x="8129" y="5809"/>
                  </a:lnTo>
                  <a:lnTo>
                    <a:pt x="8129" y="5809"/>
                  </a:lnTo>
                  <a:lnTo>
                    <a:pt x="8169" y="5474"/>
                  </a:lnTo>
                  <a:lnTo>
                    <a:pt x="8329" y="5176"/>
                  </a:lnTo>
                  <a:lnTo>
                    <a:pt x="8448" y="4841"/>
                  </a:lnTo>
                  <a:lnTo>
                    <a:pt x="8568" y="4580"/>
                  </a:lnTo>
                  <a:lnTo>
                    <a:pt x="8767" y="4282"/>
                  </a:lnTo>
                  <a:lnTo>
                    <a:pt x="8887" y="4021"/>
                  </a:lnTo>
                  <a:lnTo>
                    <a:pt x="9285" y="3537"/>
                  </a:lnTo>
                  <a:lnTo>
                    <a:pt x="9723" y="3090"/>
                  </a:lnTo>
                  <a:lnTo>
                    <a:pt x="10202" y="2681"/>
                  </a:lnTo>
                  <a:lnTo>
                    <a:pt x="10680" y="2234"/>
                  </a:lnTo>
                  <a:lnTo>
                    <a:pt x="11277" y="1787"/>
                  </a:lnTo>
                  <a:lnTo>
                    <a:pt x="11277" y="1787"/>
                  </a:lnTo>
                  <a:lnTo>
                    <a:pt x="11277" y="1452"/>
                  </a:lnTo>
                  <a:lnTo>
                    <a:pt x="11277" y="1452"/>
                  </a:lnTo>
                  <a:lnTo>
                    <a:pt x="11277" y="968"/>
                  </a:lnTo>
                  <a:lnTo>
                    <a:pt x="11277" y="968"/>
                  </a:lnTo>
                  <a:lnTo>
                    <a:pt x="11397" y="744"/>
                  </a:lnTo>
                  <a:lnTo>
                    <a:pt x="11517" y="595"/>
                  </a:lnTo>
                  <a:lnTo>
                    <a:pt x="11636" y="483"/>
                  </a:lnTo>
                  <a:lnTo>
                    <a:pt x="11835" y="409"/>
                  </a:lnTo>
                  <a:lnTo>
                    <a:pt x="12035" y="409"/>
                  </a:lnTo>
                  <a:lnTo>
                    <a:pt x="12194" y="409"/>
                  </a:lnTo>
                  <a:lnTo>
                    <a:pt x="12433" y="446"/>
                  </a:lnTo>
                  <a:lnTo>
                    <a:pt x="12673" y="521"/>
                  </a:lnTo>
                  <a:lnTo>
                    <a:pt x="12673" y="521"/>
                  </a:lnTo>
                  <a:lnTo>
                    <a:pt x="12951" y="521"/>
                  </a:lnTo>
                  <a:lnTo>
                    <a:pt x="12951" y="521"/>
                  </a:lnTo>
                  <a:lnTo>
                    <a:pt x="13190" y="409"/>
                  </a:lnTo>
                  <a:lnTo>
                    <a:pt x="13390" y="334"/>
                  </a:lnTo>
                  <a:lnTo>
                    <a:pt x="13430" y="297"/>
                  </a:lnTo>
                  <a:lnTo>
                    <a:pt x="13470" y="185"/>
                  </a:lnTo>
                  <a:lnTo>
                    <a:pt x="13509" y="148"/>
                  </a:lnTo>
                  <a:lnTo>
                    <a:pt x="13509" y="0"/>
                  </a:lnTo>
                  <a:lnTo>
                    <a:pt x="13509" y="0"/>
                  </a:lnTo>
                  <a:lnTo>
                    <a:pt x="13549" y="0"/>
                  </a:lnTo>
                  <a:lnTo>
                    <a:pt x="13549" y="0"/>
                  </a:lnTo>
                  <a:lnTo>
                    <a:pt x="13708" y="111"/>
                  </a:lnTo>
                  <a:lnTo>
                    <a:pt x="13708" y="111"/>
                  </a:lnTo>
                  <a:lnTo>
                    <a:pt x="13669" y="297"/>
                  </a:lnTo>
                  <a:lnTo>
                    <a:pt x="13589" y="446"/>
                  </a:lnTo>
                  <a:lnTo>
                    <a:pt x="13549" y="558"/>
                  </a:lnTo>
                  <a:lnTo>
                    <a:pt x="13390" y="670"/>
                  </a:lnTo>
                  <a:lnTo>
                    <a:pt x="13190" y="707"/>
                  </a:lnTo>
                  <a:lnTo>
                    <a:pt x="12991" y="707"/>
                  </a:lnTo>
                  <a:lnTo>
                    <a:pt x="12633" y="744"/>
                  </a:lnTo>
                  <a:lnTo>
                    <a:pt x="12234" y="744"/>
                  </a:lnTo>
                  <a:lnTo>
                    <a:pt x="12075" y="781"/>
                  </a:lnTo>
                  <a:lnTo>
                    <a:pt x="11955" y="819"/>
                  </a:lnTo>
                  <a:lnTo>
                    <a:pt x="11835" y="893"/>
                  </a:lnTo>
                  <a:lnTo>
                    <a:pt x="11716" y="1042"/>
                  </a:lnTo>
                  <a:lnTo>
                    <a:pt x="11676" y="1228"/>
                  </a:lnTo>
                  <a:lnTo>
                    <a:pt x="11676" y="1414"/>
                  </a:lnTo>
                  <a:lnTo>
                    <a:pt x="11676" y="1414"/>
                  </a:lnTo>
                  <a:lnTo>
                    <a:pt x="11756" y="1489"/>
                  </a:lnTo>
                  <a:lnTo>
                    <a:pt x="11756" y="1489"/>
                  </a:lnTo>
                  <a:lnTo>
                    <a:pt x="12393" y="1228"/>
                  </a:lnTo>
                  <a:lnTo>
                    <a:pt x="13031" y="1005"/>
                  </a:lnTo>
                  <a:lnTo>
                    <a:pt x="13708" y="819"/>
                  </a:lnTo>
                  <a:lnTo>
                    <a:pt x="14426" y="707"/>
                  </a:lnTo>
                  <a:lnTo>
                    <a:pt x="14426" y="707"/>
                  </a:lnTo>
                  <a:lnTo>
                    <a:pt x="14904" y="707"/>
                  </a:lnTo>
                  <a:lnTo>
                    <a:pt x="14904" y="707"/>
                  </a:lnTo>
                  <a:lnTo>
                    <a:pt x="15343" y="781"/>
                  </a:lnTo>
                  <a:lnTo>
                    <a:pt x="15701" y="819"/>
                  </a:lnTo>
                  <a:lnTo>
                    <a:pt x="16100" y="856"/>
                  </a:lnTo>
                  <a:lnTo>
                    <a:pt x="16458" y="1005"/>
                  </a:lnTo>
                  <a:lnTo>
                    <a:pt x="16817" y="1079"/>
                  </a:lnTo>
                  <a:lnTo>
                    <a:pt x="17176" y="1228"/>
                  </a:lnTo>
                  <a:lnTo>
                    <a:pt x="17574" y="1414"/>
                  </a:lnTo>
                  <a:lnTo>
                    <a:pt x="17893" y="1563"/>
                  </a:lnTo>
                  <a:lnTo>
                    <a:pt x="17893" y="1563"/>
                  </a:lnTo>
                  <a:lnTo>
                    <a:pt x="18690" y="2308"/>
                  </a:lnTo>
                  <a:lnTo>
                    <a:pt x="19447" y="3016"/>
                  </a:lnTo>
                  <a:lnTo>
                    <a:pt x="19806" y="3388"/>
                  </a:lnTo>
                  <a:lnTo>
                    <a:pt x="20165" y="3835"/>
                  </a:lnTo>
                  <a:lnTo>
                    <a:pt x="20444" y="4245"/>
                  </a:lnTo>
                  <a:lnTo>
                    <a:pt x="20802" y="4655"/>
                  </a:lnTo>
                  <a:lnTo>
                    <a:pt x="21002" y="5102"/>
                  </a:lnTo>
                  <a:lnTo>
                    <a:pt x="21241" y="5548"/>
                  </a:lnTo>
                  <a:lnTo>
                    <a:pt x="21400" y="6032"/>
                  </a:lnTo>
                  <a:lnTo>
                    <a:pt x="21560" y="6479"/>
                  </a:lnTo>
                  <a:lnTo>
                    <a:pt x="21600" y="7001"/>
                  </a:lnTo>
                  <a:lnTo>
                    <a:pt x="21600" y="7485"/>
                  </a:lnTo>
                  <a:lnTo>
                    <a:pt x="21560" y="8006"/>
                  </a:lnTo>
                  <a:lnTo>
                    <a:pt x="21400" y="8528"/>
                  </a:lnTo>
                  <a:lnTo>
                    <a:pt x="21400" y="8528"/>
                  </a:lnTo>
                  <a:lnTo>
                    <a:pt x="21121" y="8975"/>
                  </a:lnTo>
                  <a:lnTo>
                    <a:pt x="20842" y="9347"/>
                  </a:lnTo>
                  <a:lnTo>
                    <a:pt x="20523" y="9645"/>
                  </a:lnTo>
                  <a:lnTo>
                    <a:pt x="20204" y="9980"/>
                  </a:lnTo>
                  <a:lnTo>
                    <a:pt x="19766" y="10241"/>
                  </a:lnTo>
                  <a:lnTo>
                    <a:pt x="19368" y="10464"/>
                  </a:lnTo>
                  <a:lnTo>
                    <a:pt x="18929" y="10651"/>
                  </a:lnTo>
                  <a:lnTo>
                    <a:pt x="18411" y="10762"/>
                  </a:lnTo>
                  <a:lnTo>
                    <a:pt x="18411" y="10762"/>
                  </a:lnTo>
                  <a:lnTo>
                    <a:pt x="17853" y="10762"/>
                  </a:lnTo>
                  <a:lnTo>
                    <a:pt x="17853" y="10762"/>
                  </a:lnTo>
                  <a:lnTo>
                    <a:pt x="17375" y="10688"/>
                  </a:lnTo>
                  <a:lnTo>
                    <a:pt x="17375" y="10688"/>
                  </a:lnTo>
                  <a:lnTo>
                    <a:pt x="16936" y="10539"/>
                  </a:lnTo>
                  <a:lnTo>
                    <a:pt x="16578" y="10353"/>
                  </a:lnTo>
                  <a:lnTo>
                    <a:pt x="16219" y="10166"/>
                  </a:lnTo>
                  <a:lnTo>
                    <a:pt x="15940" y="9943"/>
                  </a:lnTo>
                  <a:lnTo>
                    <a:pt x="15661" y="9608"/>
                  </a:lnTo>
                  <a:lnTo>
                    <a:pt x="15502" y="9310"/>
                  </a:lnTo>
                  <a:lnTo>
                    <a:pt x="15343" y="8975"/>
                  </a:lnTo>
                  <a:lnTo>
                    <a:pt x="15263" y="8528"/>
                  </a:lnTo>
                  <a:lnTo>
                    <a:pt x="15263" y="8528"/>
                  </a:lnTo>
                  <a:lnTo>
                    <a:pt x="15343" y="7820"/>
                  </a:lnTo>
                  <a:lnTo>
                    <a:pt x="15422" y="7522"/>
                  </a:lnTo>
                  <a:lnTo>
                    <a:pt x="15502" y="7224"/>
                  </a:lnTo>
                  <a:lnTo>
                    <a:pt x="15661" y="6926"/>
                  </a:lnTo>
                  <a:lnTo>
                    <a:pt x="15821" y="6628"/>
                  </a:lnTo>
                  <a:lnTo>
                    <a:pt x="16060" y="6368"/>
                  </a:lnTo>
                  <a:lnTo>
                    <a:pt x="16259" y="6070"/>
                  </a:lnTo>
                  <a:lnTo>
                    <a:pt x="16259" y="6070"/>
                  </a:lnTo>
                  <a:lnTo>
                    <a:pt x="16618" y="5921"/>
                  </a:lnTo>
                  <a:lnTo>
                    <a:pt x="16817" y="5846"/>
                  </a:lnTo>
                  <a:lnTo>
                    <a:pt x="16817" y="5846"/>
                  </a:lnTo>
                  <a:lnTo>
                    <a:pt x="16976" y="5958"/>
                  </a:lnTo>
                  <a:lnTo>
                    <a:pt x="17176" y="5995"/>
                  </a:lnTo>
                  <a:lnTo>
                    <a:pt x="17415" y="5958"/>
                  </a:lnTo>
                  <a:lnTo>
                    <a:pt x="17574" y="5883"/>
                  </a:lnTo>
                  <a:lnTo>
                    <a:pt x="17893" y="5772"/>
                  </a:lnTo>
                  <a:lnTo>
                    <a:pt x="18092" y="5734"/>
                  </a:lnTo>
                  <a:lnTo>
                    <a:pt x="18252" y="5734"/>
                  </a:lnTo>
                  <a:lnTo>
                    <a:pt x="18252" y="5734"/>
                  </a:lnTo>
                  <a:lnTo>
                    <a:pt x="18013" y="5883"/>
                  </a:lnTo>
                  <a:lnTo>
                    <a:pt x="17734" y="6107"/>
                  </a:lnTo>
                  <a:lnTo>
                    <a:pt x="17614" y="6219"/>
                  </a:lnTo>
                  <a:lnTo>
                    <a:pt x="17574" y="6368"/>
                  </a:lnTo>
                  <a:lnTo>
                    <a:pt x="17455" y="6442"/>
                  </a:lnTo>
                  <a:lnTo>
                    <a:pt x="17415" y="6591"/>
                  </a:lnTo>
                  <a:lnTo>
                    <a:pt x="17415" y="6591"/>
                  </a:lnTo>
                  <a:lnTo>
                    <a:pt x="17534" y="6740"/>
                  </a:lnTo>
                  <a:lnTo>
                    <a:pt x="17574" y="6814"/>
                  </a:lnTo>
                  <a:lnTo>
                    <a:pt x="17574" y="7075"/>
                  </a:lnTo>
                  <a:lnTo>
                    <a:pt x="17574" y="7299"/>
                  </a:lnTo>
                  <a:lnTo>
                    <a:pt x="17534" y="7485"/>
                  </a:lnTo>
                  <a:lnTo>
                    <a:pt x="17415" y="7708"/>
                  </a:lnTo>
                  <a:lnTo>
                    <a:pt x="17256" y="7894"/>
                  </a:lnTo>
                  <a:lnTo>
                    <a:pt x="17016" y="8043"/>
                  </a:lnTo>
                  <a:lnTo>
                    <a:pt x="16857" y="8192"/>
                  </a:lnTo>
                  <a:lnTo>
                    <a:pt x="16857" y="8192"/>
                  </a:lnTo>
                  <a:lnTo>
                    <a:pt x="16857" y="8006"/>
                  </a:lnTo>
                  <a:lnTo>
                    <a:pt x="16897" y="7783"/>
                  </a:lnTo>
                  <a:lnTo>
                    <a:pt x="16936" y="7559"/>
                  </a:lnTo>
                  <a:lnTo>
                    <a:pt x="16936" y="7373"/>
                  </a:lnTo>
                  <a:lnTo>
                    <a:pt x="16936" y="7373"/>
                  </a:lnTo>
                  <a:lnTo>
                    <a:pt x="16817" y="7224"/>
                  </a:lnTo>
                  <a:lnTo>
                    <a:pt x="16777" y="7112"/>
                  </a:lnTo>
                  <a:lnTo>
                    <a:pt x="16698" y="7038"/>
                  </a:lnTo>
                  <a:lnTo>
                    <a:pt x="16698" y="6926"/>
                  </a:lnTo>
                  <a:lnTo>
                    <a:pt x="16698" y="6777"/>
                  </a:lnTo>
                  <a:lnTo>
                    <a:pt x="16737" y="6665"/>
                  </a:lnTo>
                  <a:lnTo>
                    <a:pt x="16897" y="6405"/>
                  </a:lnTo>
                  <a:lnTo>
                    <a:pt x="16897" y="6405"/>
                  </a:lnTo>
                  <a:lnTo>
                    <a:pt x="16698" y="6405"/>
                  </a:lnTo>
                  <a:lnTo>
                    <a:pt x="16538" y="6442"/>
                  </a:lnTo>
                  <a:lnTo>
                    <a:pt x="16419" y="6516"/>
                  </a:lnTo>
                  <a:lnTo>
                    <a:pt x="16299" y="6591"/>
                  </a:lnTo>
                  <a:lnTo>
                    <a:pt x="16219" y="6740"/>
                  </a:lnTo>
                  <a:lnTo>
                    <a:pt x="16140" y="6889"/>
                  </a:lnTo>
                  <a:lnTo>
                    <a:pt x="16020" y="7187"/>
                  </a:lnTo>
                  <a:lnTo>
                    <a:pt x="15940" y="7559"/>
                  </a:lnTo>
                  <a:lnTo>
                    <a:pt x="15901" y="7894"/>
                  </a:lnTo>
                  <a:lnTo>
                    <a:pt x="15901" y="8490"/>
                  </a:lnTo>
                  <a:lnTo>
                    <a:pt x="15901" y="8490"/>
                  </a:lnTo>
                  <a:lnTo>
                    <a:pt x="16060" y="8751"/>
                  </a:lnTo>
                  <a:lnTo>
                    <a:pt x="16219" y="9012"/>
                  </a:lnTo>
                  <a:lnTo>
                    <a:pt x="16379" y="9273"/>
                  </a:lnTo>
                  <a:lnTo>
                    <a:pt x="16618" y="9496"/>
                  </a:lnTo>
                  <a:lnTo>
                    <a:pt x="16857" y="9645"/>
                  </a:lnTo>
                  <a:lnTo>
                    <a:pt x="17096" y="9794"/>
                  </a:lnTo>
                  <a:lnTo>
                    <a:pt x="17415" y="9906"/>
                  </a:lnTo>
                  <a:lnTo>
                    <a:pt x="17734" y="9980"/>
                  </a:lnTo>
                  <a:lnTo>
                    <a:pt x="17734" y="9980"/>
                  </a:lnTo>
                  <a:lnTo>
                    <a:pt x="17734" y="10017"/>
                  </a:lnTo>
                  <a:lnTo>
                    <a:pt x="17734" y="10017"/>
                  </a:lnTo>
                  <a:lnTo>
                    <a:pt x="18252" y="10017"/>
                  </a:lnTo>
                  <a:lnTo>
                    <a:pt x="18252" y="10017"/>
                  </a:lnTo>
                  <a:lnTo>
                    <a:pt x="18252" y="9980"/>
                  </a:lnTo>
                  <a:lnTo>
                    <a:pt x="18252" y="9980"/>
                  </a:lnTo>
                  <a:lnTo>
                    <a:pt x="18610" y="9868"/>
                  </a:lnTo>
                  <a:lnTo>
                    <a:pt x="18929" y="9719"/>
                  </a:lnTo>
                  <a:lnTo>
                    <a:pt x="19248" y="9570"/>
                  </a:lnTo>
                  <a:lnTo>
                    <a:pt x="19487" y="9421"/>
                  </a:lnTo>
                  <a:lnTo>
                    <a:pt x="19766" y="9161"/>
                  </a:lnTo>
                  <a:lnTo>
                    <a:pt x="20005" y="8937"/>
                  </a:lnTo>
                  <a:lnTo>
                    <a:pt x="20244" y="8677"/>
                  </a:lnTo>
                  <a:lnTo>
                    <a:pt x="20444" y="8341"/>
                  </a:lnTo>
                  <a:lnTo>
                    <a:pt x="20444" y="8341"/>
                  </a:lnTo>
                  <a:lnTo>
                    <a:pt x="20683" y="7410"/>
                  </a:lnTo>
                  <a:lnTo>
                    <a:pt x="20683" y="7410"/>
                  </a:lnTo>
                  <a:lnTo>
                    <a:pt x="20643" y="7001"/>
                  </a:lnTo>
                  <a:lnTo>
                    <a:pt x="20643" y="7001"/>
                  </a:lnTo>
                  <a:lnTo>
                    <a:pt x="20563" y="6591"/>
                  </a:lnTo>
                  <a:lnTo>
                    <a:pt x="20444" y="6256"/>
                  </a:lnTo>
                  <a:lnTo>
                    <a:pt x="20324" y="5883"/>
                  </a:lnTo>
                  <a:lnTo>
                    <a:pt x="20204" y="5548"/>
                  </a:lnTo>
                  <a:lnTo>
                    <a:pt x="20005" y="5213"/>
                  </a:lnTo>
                  <a:lnTo>
                    <a:pt x="19806" y="4953"/>
                  </a:lnTo>
                  <a:lnTo>
                    <a:pt x="19607" y="4617"/>
                  </a:lnTo>
                  <a:lnTo>
                    <a:pt x="19368" y="4319"/>
                  </a:lnTo>
                  <a:lnTo>
                    <a:pt x="18889" y="3761"/>
                  </a:lnTo>
                  <a:lnTo>
                    <a:pt x="18292" y="3239"/>
                  </a:lnTo>
                  <a:lnTo>
                    <a:pt x="17734" y="2681"/>
                  </a:lnTo>
                  <a:lnTo>
                    <a:pt x="17096" y="2197"/>
                  </a:lnTo>
                  <a:lnTo>
                    <a:pt x="17096" y="2197"/>
                  </a:lnTo>
                  <a:lnTo>
                    <a:pt x="16618" y="1973"/>
                  </a:lnTo>
                  <a:lnTo>
                    <a:pt x="16140" y="1750"/>
                  </a:lnTo>
                  <a:lnTo>
                    <a:pt x="15861" y="1675"/>
                  </a:lnTo>
                  <a:lnTo>
                    <a:pt x="15621" y="1601"/>
                  </a:lnTo>
                  <a:lnTo>
                    <a:pt x="15382" y="1563"/>
                  </a:lnTo>
                  <a:lnTo>
                    <a:pt x="15063" y="1526"/>
                  </a:lnTo>
                  <a:lnTo>
                    <a:pt x="15063" y="1526"/>
                  </a:lnTo>
                  <a:lnTo>
                    <a:pt x="14546" y="1526"/>
                  </a:lnTo>
                  <a:lnTo>
                    <a:pt x="14546" y="1526"/>
                  </a:lnTo>
                  <a:lnTo>
                    <a:pt x="13908" y="1638"/>
                  </a:lnTo>
                  <a:lnTo>
                    <a:pt x="13310" y="1824"/>
                  </a:lnTo>
                  <a:lnTo>
                    <a:pt x="12712" y="2048"/>
                  </a:lnTo>
                  <a:lnTo>
                    <a:pt x="12115" y="2308"/>
                  </a:lnTo>
                  <a:lnTo>
                    <a:pt x="12115" y="2308"/>
                  </a:lnTo>
                  <a:lnTo>
                    <a:pt x="12154" y="2532"/>
                  </a:lnTo>
                  <a:lnTo>
                    <a:pt x="12194" y="2681"/>
                  </a:lnTo>
                  <a:lnTo>
                    <a:pt x="12234" y="2792"/>
                  </a:lnTo>
                  <a:lnTo>
                    <a:pt x="12354" y="2867"/>
                  </a:lnTo>
                  <a:lnTo>
                    <a:pt x="12433" y="2941"/>
                  </a:lnTo>
                  <a:lnTo>
                    <a:pt x="12553" y="2979"/>
                  </a:lnTo>
                  <a:lnTo>
                    <a:pt x="12673" y="2979"/>
                  </a:lnTo>
                  <a:lnTo>
                    <a:pt x="12792" y="2941"/>
                  </a:lnTo>
                  <a:lnTo>
                    <a:pt x="13071" y="2830"/>
                  </a:lnTo>
                  <a:lnTo>
                    <a:pt x="13350" y="2681"/>
                  </a:lnTo>
                  <a:lnTo>
                    <a:pt x="13549" y="2494"/>
                  </a:lnTo>
                  <a:lnTo>
                    <a:pt x="13788" y="2308"/>
                  </a:lnTo>
                  <a:lnTo>
                    <a:pt x="13788" y="2308"/>
                  </a:lnTo>
                  <a:lnTo>
                    <a:pt x="14147" y="2271"/>
                  </a:lnTo>
                  <a:lnTo>
                    <a:pt x="14227" y="2271"/>
                  </a:lnTo>
                  <a:lnTo>
                    <a:pt x="14346" y="2308"/>
                  </a:lnTo>
                  <a:lnTo>
                    <a:pt x="14466" y="2346"/>
                  </a:lnTo>
                  <a:lnTo>
                    <a:pt x="14506" y="2420"/>
                  </a:lnTo>
                  <a:lnTo>
                    <a:pt x="14546" y="2532"/>
                  </a:lnTo>
                  <a:lnTo>
                    <a:pt x="14546" y="2681"/>
                  </a:lnTo>
                  <a:lnTo>
                    <a:pt x="14546" y="2681"/>
                  </a:lnTo>
                  <a:lnTo>
                    <a:pt x="14426" y="2606"/>
                  </a:lnTo>
                  <a:lnTo>
                    <a:pt x="14306" y="2569"/>
                  </a:lnTo>
                  <a:lnTo>
                    <a:pt x="14187" y="2532"/>
                  </a:lnTo>
                  <a:lnTo>
                    <a:pt x="14067" y="2569"/>
                  </a:lnTo>
                  <a:lnTo>
                    <a:pt x="13948" y="2606"/>
                  </a:lnTo>
                  <a:lnTo>
                    <a:pt x="13828" y="2643"/>
                  </a:lnTo>
                  <a:lnTo>
                    <a:pt x="13589" y="2755"/>
                  </a:lnTo>
                  <a:lnTo>
                    <a:pt x="13190" y="3165"/>
                  </a:lnTo>
                  <a:lnTo>
                    <a:pt x="12951" y="3314"/>
                  </a:lnTo>
                  <a:lnTo>
                    <a:pt x="12752" y="3463"/>
                  </a:lnTo>
                  <a:lnTo>
                    <a:pt x="12752" y="3463"/>
                  </a:lnTo>
                  <a:lnTo>
                    <a:pt x="12393" y="3388"/>
                  </a:lnTo>
                  <a:lnTo>
                    <a:pt x="12393" y="3388"/>
                  </a:lnTo>
                  <a:lnTo>
                    <a:pt x="12274" y="3351"/>
                  </a:lnTo>
                  <a:lnTo>
                    <a:pt x="12194" y="3277"/>
                  </a:lnTo>
                  <a:lnTo>
                    <a:pt x="11995" y="3090"/>
                  </a:lnTo>
                  <a:lnTo>
                    <a:pt x="11596" y="2643"/>
                  </a:lnTo>
                  <a:lnTo>
                    <a:pt x="11596" y="2643"/>
                  </a:lnTo>
                  <a:lnTo>
                    <a:pt x="10281" y="3500"/>
                  </a:lnTo>
                  <a:lnTo>
                    <a:pt x="10281" y="3500"/>
                  </a:lnTo>
                  <a:lnTo>
                    <a:pt x="9723" y="4208"/>
                  </a:lnTo>
                  <a:lnTo>
                    <a:pt x="9524" y="4580"/>
                  </a:lnTo>
                  <a:lnTo>
                    <a:pt x="9325" y="4953"/>
                  </a:lnTo>
                  <a:lnTo>
                    <a:pt x="9325" y="4953"/>
                  </a:lnTo>
                  <a:lnTo>
                    <a:pt x="9086" y="5995"/>
                  </a:lnTo>
                  <a:lnTo>
                    <a:pt x="9086" y="5995"/>
                  </a:lnTo>
                  <a:lnTo>
                    <a:pt x="9086" y="6554"/>
                  </a:lnTo>
                  <a:lnTo>
                    <a:pt x="9086" y="6554"/>
                  </a:lnTo>
                  <a:lnTo>
                    <a:pt x="9165" y="6926"/>
                  </a:lnTo>
                  <a:lnTo>
                    <a:pt x="9245" y="7187"/>
                  </a:lnTo>
                  <a:lnTo>
                    <a:pt x="9365" y="7485"/>
                  </a:lnTo>
                  <a:lnTo>
                    <a:pt x="9484" y="7708"/>
                  </a:lnTo>
                  <a:lnTo>
                    <a:pt x="9604" y="7932"/>
                  </a:lnTo>
                  <a:lnTo>
                    <a:pt x="9763" y="8192"/>
                  </a:lnTo>
                  <a:lnTo>
                    <a:pt x="10202" y="8714"/>
                  </a:lnTo>
                  <a:lnTo>
                    <a:pt x="10202" y="8714"/>
                  </a:lnTo>
                  <a:lnTo>
                    <a:pt x="10879" y="8975"/>
                  </a:lnTo>
                  <a:lnTo>
                    <a:pt x="11477" y="9273"/>
                  </a:lnTo>
                  <a:lnTo>
                    <a:pt x="12075" y="9570"/>
                  </a:lnTo>
                  <a:lnTo>
                    <a:pt x="12354" y="9757"/>
                  </a:lnTo>
                  <a:lnTo>
                    <a:pt x="12593" y="9943"/>
                  </a:lnTo>
                  <a:lnTo>
                    <a:pt x="12872" y="10129"/>
                  </a:lnTo>
                  <a:lnTo>
                    <a:pt x="13031" y="10315"/>
                  </a:lnTo>
                  <a:lnTo>
                    <a:pt x="13230" y="10576"/>
                  </a:lnTo>
                  <a:lnTo>
                    <a:pt x="13390" y="10836"/>
                  </a:lnTo>
                  <a:lnTo>
                    <a:pt x="13470" y="11097"/>
                  </a:lnTo>
                  <a:lnTo>
                    <a:pt x="13549" y="11432"/>
                  </a:lnTo>
                  <a:lnTo>
                    <a:pt x="13549" y="11768"/>
                  </a:lnTo>
                  <a:lnTo>
                    <a:pt x="13509" y="12140"/>
                  </a:lnTo>
                  <a:lnTo>
                    <a:pt x="13509" y="12140"/>
                  </a:lnTo>
                  <a:lnTo>
                    <a:pt x="13310" y="12475"/>
                  </a:lnTo>
                  <a:lnTo>
                    <a:pt x="13190" y="12699"/>
                  </a:lnTo>
                  <a:lnTo>
                    <a:pt x="13190" y="12810"/>
                  </a:lnTo>
                  <a:lnTo>
                    <a:pt x="13190" y="12959"/>
                  </a:lnTo>
                  <a:lnTo>
                    <a:pt x="13190" y="13294"/>
                  </a:lnTo>
                  <a:lnTo>
                    <a:pt x="13190" y="13294"/>
                  </a:lnTo>
                  <a:lnTo>
                    <a:pt x="13190" y="13630"/>
                  </a:lnTo>
                  <a:lnTo>
                    <a:pt x="13190" y="13630"/>
                  </a:lnTo>
                  <a:lnTo>
                    <a:pt x="13071" y="14375"/>
                  </a:lnTo>
                  <a:lnTo>
                    <a:pt x="12951" y="14710"/>
                  </a:lnTo>
                  <a:lnTo>
                    <a:pt x="12872" y="15082"/>
                  </a:lnTo>
                  <a:lnTo>
                    <a:pt x="12872" y="15082"/>
                  </a:lnTo>
                  <a:lnTo>
                    <a:pt x="12792" y="15082"/>
                  </a:lnTo>
                  <a:lnTo>
                    <a:pt x="12792" y="15082"/>
                  </a:lnTo>
                  <a:lnTo>
                    <a:pt x="12792" y="15455"/>
                  </a:lnTo>
                  <a:lnTo>
                    <a:pt x="12792" y="15455"/>
                  </a:lnTo>
                  <a:lnTo>
                    <a:pt x="12872" y="15455"/>
                  </a:lnTo>
                  <a:lnTo>
                    <a:pt x="12872" y="15455"/>
                  </a:lnTo>
                  <a:lnTo>
                    <a:pt x="12872" y="15678"/>
                  </a:lnTo>
                  <a:lnTo>
                    <a:pt x="12872" y="15678"/>
                  </a:lnTo>
                  <a:lnTo>
                    <a:pt x="13111" y="15715"/>
                  </a:lnTo>
                  <a:lnTo>
                    <a:pt x="13111" y="15715"/>
                  </a:lnTo>
                  <a:lnTo>
                    <a:pt x="13230" y="14486"/>
                  </a:lnTo>
                  <a:lnTo>
                    <a:pt x="13230" y="14486"/>
                  </a:lnTo>
                  <a:lnTo>
                    <a:pt x="13390" y="14412"/>
                  </a:lnTo>
                  <a:lnTo>
                    <a:pt x="13509" y="14337"/>
                  </a:lnTo>
                  <a:lnTo>
                    <a:pt x="13589" y="14300"/>
                  </a:lnTo>
                  <a:lnTo>
                    <a:pt x="13708" y="14300"/>
                  </a:lnTo>
                  <a:lnTo>
                    <a:pt x="13788" y="14337"/>
                  </a:lnTo>
                  <a:lnTo>
                    <a:pt x="13868" y="14412"/>
                  </a:lnTo>
                  <a:lnTo>
                    <a:pt x="14028" y="14524"/>
                  </a:lnTo>
                  <a:lnTo>
                    <a:pt x="14147" y="14710"/>
                  </a:lnTo>
                  <a:lnTo>
                    <a:pt x="14227" y="14933"/>
                  </a:lnTo>
                  <a:lnTo>
                    <a:pt x="14386" y="15306"/>
                  </a:lnTo>
                  <a:lnTo>
                    <a:pt x="14386" y="15306"/>
                  </a:lnTo>
                  <a:lnTo>
                    <a:pt x="14546" y="15380"/>
                  </a:lnTo>
                  <a:lnTo>
                    <a:pt x="14665" y="15380"/>
                  </a:lnTo>
                  <a:lnTo>
                    <a:pt x="14705" y="15380"/>
                  </a:lnTo>
                  <a:lnTo>
                    <a:pt x="14864" y="15343"/>
                  </a:lnTo>
                  <a:lnTo>
                    <a:pt x="14944" y="15268"/>
                  </a:lnTo>
                  <a:lnTo>
                    <a:pt x="15063" y="15194"/>
                  </a:lnTo>
                  <a:lnTo>
                    <a:pt x="15223" y="15119"/>
                  </a:lnTo>
                  <a:lnTo>
                    <a:pt x="15382" y="15045"/>
                  </a:lnTo>
                  <a:lnTo>
                    <a:pt x="15502" y="15045"/>
                  </a:lnTo>
                  <a:lnTo>
                    <a:pt x="15542" y="15045"/>
                  </a:lnTo>
                  <a:lnTo>
                    <a:pt x="15542" y="15045"/>
                  </a:lnTo>
                  <a:lnTo>
                    <a:pt x="15621" y="15231"/>
                  </a:lnTo>
                  <a:lnTo>
                    <a:pt x="15621" y="15380"/>
                  </a:lnTo>
                  <a:lnTo>
                    <a:pt x="15582" y="15529"/>
                  </a:lnTo>
                  <a:lnTo>
                    <a:pt x="15542" y="15715"/>
                  </a:lnTo>
                  <a:lnTo>
                    <a:pt x="15462" y="15827"/>
                  </a:lnTo>
                  <a:lnTo>
                    <a:pt x="15343" y="15902"/>
                  </a:lnTo>
                  <a:lnTo>
                    <a:pt x="15063" y="16162"/>
                  </a:lnTo>
                  <a:lnTo>
                    <a:pt x="15063" y="16162"/>
                  </a:lnTo>
                  <a:lnTo>
                    <a:pt x="15343" y="16162"/>
                  </a:lnTo>
                  <a:lnTo>
                    <a:pt x="15343" y="16162"/>
                  </a:lnTo>
                  <a:lnTo>
                    <a:pt x="15502" y="16013"/>
                  </a:lnTo>
                  <a:lnTo>
                    <a:pt x="15661" y="15864"/>
                  </a:lnTo>
                  <a:lnTo>
                    <a:pt x="15861" y="15827"/>
                  </a:lnTo>
                  <a:lnTo>
                    <a:pt x="16060" y="15715"/>
                  </a:lnTo>
                  <a:lnTo>
                    <a:pt x="16060" y="15715"/>
                  </a:lnTo>
                  <a:lnTo>
                    <a:pt x="16618" y="15715"/>
                  </a:lnTo>
                  <a:lnTo>
                    <a:pt x="16618" y="15715"/>
                  </a:lnTo>
                  <a:lnTo>
                    <a:pt x="16817" y="15902"/>
                  </a:lnTo>
                  <a:lnTo>
                    <a:pt x="16976" y="16125"/>
                  </a:lnTo>
                  <a:lnTo>
                    <a:pt x="17136" y="16385"/>
                  </a:lnTo>
                  <a:lnTo>
                    <a:pt x="17216" y="16572"/>
                  </a:lnTo>
                  <a:lnTo>
                    <a:pt x="17256" y="16832"/>
                  </a:lnTo>
                  <a:lnTo>
                    <a:pt x="17216" y="16944"/>
                  </a:lnTo>
                  <a:lnTo>
                    <a:pt x="17176" y="17056"/>
                  </a:lnTo>
                  <a:lnTo>
                    <a:pt x="17136" y="17130"/>
                  </a:lnTo>
                  <a:lnTo>
                    <a:pt x="17016" y="17242"/>
                  </a:lnTo>
                  <a:lnTo>
                    <a:pt x="16936" y="17316"/>
                  </a:lnTo>
                  <a:lnTo>
                    <a:pt x="16817" y="17428"/>
                  </a:lnTo>
                  <a:lnTo>
                    <a:pt x="16817" y="17428"/>
                  </a:lnTo>
                  <a:lnTo>
                    <a:pt x="16857" y="17130"/>
                  </a:lnTo>
                  <a:lnTo>
                    <a:pt x="16857" y="17093"/>
                  </a:lnTo>
                  <a:lnTo>
                    <a:pt x="16817" y="16944"/>
                  </a:lnTo>
                  <a:lnTo>
                    <a:pt x="16817" y="16870"/>
                  </a:lnTo>
                  <a:lnTo>
                    <a:pt x="16737" y="16758"/>
                  </a:lnTo>
                  <a:lnTo>
                    <a:pt x="16538" y="16572"/>
                  </a:lnTo>
                  <a:lnTo>
                    <a:pt x="16538" y="16572"/>
                  </a:lnTo>
                  <a:lnTo>
                    <a:pt x="16419" y="16609"/>
                  </a:lnTo>
                  <a:lnTo>
                    <a:pt x="16419" y="16609"/>
                  </a:lnTo>
                  <a:lnTo>
                    <a:pt x="16339" y="16944"/>
                  </a:lnTo>
                  <a:lnTo>
                    <a:pt x="16339" y="16944"/>
                  </a:lnTo>
                  <a:lnTo>
                    <a:pt x="16100" y="17130"/>
                  </a:lnTo>
                  <a:lnTo>
                    <a:pt x="16100" y="17130"/>
                  </a:lnTo>
                  <a:lnTo>
                    <a:pt x="16219" y="17279"/>
                  </a:lnTo>
                  <a:lnTo>
                    <a:pt x="16219" y="17465"/>
                  </a:lnTo>
                  <a:lnTo>
                    <a:pt x="16259" y="17652"/>
                  </a:lnTo>
                  <a:lnTo>
                    <a:pt x="16219" y="17801"/>
                  </a:lnTo>
                  <a:lnTo>
                    <a:pt x="16219" y="17987"/>
                  </a:lnTo>
                  <a:lnTo>
                    <a:pt x="16060" y="18099"/>
                  </a:lnTo>
                  <a:lnTo>
                    <a:pt x="15901" y="18210"/>
                  </a:lnTo>
                  <a:lnTo>
                    <a:pt x="15661" y="18285"/>
                  </a:lnTo>
                  <a:lnTo>
                    <a:pt x="15661" y="18285"/>
                  </a:lnTo>
                  <a:lnTo>
                    <a:pt x="15462" y="18136"/>
                  </a:lnTo>
                  <a:lnTo>
                    <a:pt x="15303" y="17912"/>
                  </a:lnTo>
                  <a:lnTo>
                    <a:pt x="15303" y="17912"/>
                  </a:lnTo>
                  <a:lnTo>
                    <a:pt x="15263" y="18024"/>
                  </a:lnTo>
                  <a:lnTo>
                    <a:pt x="15263" y="18099"/>
                  </a:lnTo>
                  <a:lnTo>
                    <a:pt x="15263" y="18248"/>
                  </a:lnTo>
                  <a:lnTo>
                    <a:pt x="15303" y="18397"/>
                  </a:lnTo>
                  <a:lnTo>
                    <a:pt x="15343" y="18620"/>
                  </a:lnTo>
                  <a:lnTo>
                    <a:pt x="15343" y="18620"/>
                  </a:lnTo>
                  <a:lnTo>
                    <a:pt x="15183" y="18657"/>
                  </a:lnTo>
                  <a:lnTo>
                    <a:pt x="15063" y="18732"/>
                  </a:lnTo>
                  <a:lnTo>
                    <a:pt x="15063" y="18732"/>
                  </a:lnTo>
                  <a:lnTo>
                    <a:pt x="15024" y="18806"/>
                  </a:lnTo>
                  <a:lnTo>
                    <a:pt x="15024" y="18881"/>
                  </a:lnTo>
                  <a:lnTo>
                    <a:pt x="15063" y="18918"/>
                  </a:lnTo>
                  <a:lnTo>
                    <a:pt x="15143" y="19030"/>
                  </a:lnTo>
                  <a:lnTo>
                    <a:pt x="15303" y="19179"/>
                  </a:lnTo>
                  <a:lnTo>
                    <a:pt x="15502" y="19253"/>
                  </a:lnTo>
                  <a:lnTo>
                    <a:pt x="15781" y="19439"/>
                  </a:lnTo>
                  <a:lnTo>
                    <a:pt x="15781" y="19439"/>
                  </a:lnTo>
                  <a:lnTo>
                    <a:pt x="15661" y="19514"/>
                  </a:lnTo>
                  <a:lnTo>
                    <a:pt x="15542" y="19588"/>
                  </a:lnTo>
                  <a:lnTo>
                    <a:pt x="15422" y="19588"/>
                  </a:lnTo>
                  <a:lnTo>
                    <a:pt x="15263" y="19588"/>
                  </a:lnTo>
                  <a:lnTo>
                    <a:pt x="14944" y="19551"/>
                  </a:lnTo>
                  <a:lnTo>
                    <a:pt x="14705" y="19514"/>
                  </a:lnTo>
                  <a:lnTo>
                    <a:pt x="14705" y="19514"/>
                  </a:lnTo>
                  <a:lnTo>
                    <a:pt x="14745" y="19626"/>
                  </a:lnTo>
                  <a:lnTo>
                    <a:pt x="14785" y="19737"/>
                  </a:lnTo>
                  <a:lnTo>
                    <a:pt x="14785" y="19812"/>
                  </a:lnTo>
                  <a:lnTo>
                    <a:pt x="14745" y="19998"/>
                  </a:lnTo>
                  <a:lnTo>
                    <a:pt x="14745" y="19998"/>
                  </a:lnTo>
                  <a:lnTo>
                    <a:pt x="14864" y="19998"/>
                  </a:lnTo>
                  <a:lnTo>
                    <a:pt x="14864" y="19998"/>
                  </a:lnTo>
                  <a:lnTo>
                    <a:pt x="15303" y="19998"/>
                  </a:lnTo>
                  <a:lnTo>
                    <a:pt x="15303" y="19998"/>
                  </a:lnTo>
                  <a:lnTo>
                    <a:pt x="14984" y="20184"/>
                  </a:lnTo>
                  <a:lnTo>
                    <a:pt x="14705" y="20296"/>
                  </a:lnTo>
                  <a:lnTo>
                    <a:pt x="14386" y="20408"/>
                  </a:lnTo>
                  <a:lnTo>
                    <a:pt x="14067" y="20519"/>
                  </a:lnTo>
                  <a:lnTo>
                    <a:pt x="14067" y="20519"/>
                  </a:lnTo>
                  <a:lnTo>
                    <a:pt x="13708" y="20519"/>
                  </a:lnTo>
                  <a:lnTo>
                    <a:pt x="13708" y="20519"/>
                  </a:lnTo>
                  <a:lnTo>
                    <a:pt x="13549" y="20519"/>
                  </a:lnTo>
                  <a:lnTo>
                    <a:pt x="13430" y="20445"/>
                  </a:lnTo>
                  <a:lnTo>
                    <a:pt x="13310" y="20408"/>
                  </a:lnTo>
                  <a:lnTo>
                    <a:pt x="13190" y="20333"/>
                  </a:lnTo>
                  <a:lnTo>
                    <a:pt x="12991" y="20184"/>
                  </a:lnTo>
                  <a:lnTo>
                    <a:pt x="12872" y="19961"/>
                  </a:lnTo>
                  <a:lnTo>
                    <a:pt x="12872" y="19961"/>
                  </a:lnTo>
                  <a:lnTo>
                    <a:pt x="12872" y="19663"/>
                  </a:lnTo>
                  <a:lnTo>
                    <a:pt x="12872" y="19663"/>
                  </a:lnTo>
                  <a:lnTo>
                    <a:pt x="12951" y="19514"/>
                  </a:lnTo>
                  <a:lnTo>
                    <a:pt x="13071" y="19365"/>
                  </a:lnTo>
                  <a:lnTo>
                    <a:pt x="13190" y="19253"/>
                  </a:lnTo>
                  <a:lnTo>
                    <a:pt x="13390" y="19104"/>
                  </a:lnTo>
                  <a:lnTo>
                    <a:pt x="14028" y="18694"/>
                  </a:lnTo>
                  <a:lnTo>
                    <a:pt x="14028" y="18694"/>
                  </a:lnTo>
                  <a:lnTo>
                    <a:pt x="14266" y="18285"/>
                  </a:lnTo>
                  <a:lnTo>
                    <a:pt x="14506" y="17875"/>
                  </a:lnTo>
                  <a:lnTo>
                    <a:pt x="14665" y="17503"/>
                  </a:lnTo>
                  <a:lnTo>
                    <a:pt x="14824" y="17056"/>
                  </a:lnTo>
                  <a:lnTo>
                    <a:pt x="14824" y="17056"/>
                  </a:lnTo>
                  <a:lnTo>
                    <a:pt x="14705" y="16981"/>
                  </a:lnTo>
                  <a:lnTo>
                    <a:pt x="14665" y="16944"/>
                  </a:lnTo>
                  <a:lnTo>
                    <a:pt x="14546" y="16944"/>
                  </a:lnTo>
                  <a:lnTo>
                    <a:pt x="14506" y="16944"/>
                  </a:lnTo>
                  <a:lnTo>
                    <a:pt x="14346" y="17056"/>
                  </a:lnTo>
                  <a:lnTo>
                    <a:pt x="14227" y="17130"/>
                  </a:lnTo>
                  <a:lnTo>
                    <a:pt x="14227" y="17130"/>
                  </a:lnTo>
                  <a:lnTo>
                    <a:pt x="13589" y="17838"/>
                  </a:lnTo>
                  <a:lnTo>
                    <a:pt x="13350" y="18099"/>
                  </a:lnTo>
                  <a:lnTo>
                    <a:pt x="13031" y="18322"/>
                  </a:lnTo>
                  <a:lnTo>
                    <a:pt x="12752" y="18471"/>
                  </a:lnTo>
                  <a:lnTo>
                    <a:pt x="12553" y="18546"/>
                  </a:lnTo>
                  <a:lnTo>
                    <a:pt x="12393" y="18583"/>
                  </a:lnTo>
                  <a:lnTo>
                    <a:pt x="12194" y="18583"/>
                  </a:lnTo>
                  <a:lnTo>
                    <a:pt x="11955" y="18620"/>
                  </a:lnTo>
                  <a:lnTo>
                    <a:pt x="11477" y="18546"/>
                  </a:lnTo>
                  <a:lnTo>
                    <a:pt x="11477" y="18546"/>
                  </a:lnTo>
                  <a:lnTo>
                    <a:pt x="11397" y="18397"/>
                  </a:lnTo>
                  <a:lnTo>
                    <a:pt x="11317" y="18248"/>
                  </a:lnTo>
                  <a:lnTo>
                    <a:pt x="11277" y="18099"/>
                  </a:lnTo>
                  <a:lnTo>
                    <a:pt x="11277" y="17912"/>
                  </a:lnTo>
                  <a:lnTo>
                    <a:pt x="11277" y="17577"/>
                  </a:lnTo>
                  <a:lnTo>
                    <a:pt x="11397" y="17205"/>
                  </a:lnTo>
                  <a:lnTo>
                    <a:pt x="11397" y="17205"/>
                  </a:lnTo>
                  <a:lnTo>
                    <a:pt x="11277" y="17130"/>
                  </a:lnTo>
                  <a:lnTo>
                    <a:pt x="11277" y="17130"/>
                  </a:lnTo>
                  <a:lnTo>
                    <a:pt x="10720" y="17577"/>
                  </a:lnTo>
                  <a:lnTo>
                    <a:pt x="10162" y="17912"/>
                  </a:lnTo>
                  <a:lnTo>
                    <a:pt x="9524" y="18248"/>
                  </a:lnTo>
                  <a:lnTo>
                    <a:pt x="8966" y="18508"/>
                  </a:lnTo>
                  <a:lnTo>
                    <a:pt x="8329" y="18694"/>
                  </a:lnTo>
                  <a:lnTo>
                    <a:pt x="7651" y="18843"/>
                  </a:lnTo>
                  <a:lnTo>
                    <a:pt x="7014" y="18918"/>
                  </a:lnTo>
                  <a:lnTo>
                    <a:pt x="6256" y="18918"/>
                  </a:lnTo>
                  <a:lnTo>
                    <a:pt x="6256" y="18918"/>
                  </a:lnTo>
                  <a:lnTo>
                    <a:pt x="6456" y="19253"/>
                  </a:lnTo>
                  <a:lnTo>
                    <a:pt x="6535" y="19588"/>
                  </a:lnTo>
                  <a:lnTo>
                    <a:pt x="6575" y="19812"/>
                  </a:lnTo>
                  <a:lnTo>
                    <a:pt x="6535" y="20073"/>
                  </a:lnTo>
                  <a:lnTo>
                    <a:pt x="6456" y="20333"/>
                  </a:lnTo>
                  <a:lnTo>
                    <a:pt x="6336" y="20557"/>
                  </a:lnTo>
                  <a:lnTo>
                    <a:pt x="5977" y="21190"/>
                  </a:lnTo>
                  <a:lnTo>
                    <a:pt x="5977" y="21190"/>
                  </a:lnTo>
                  <a:lnTo>
                    <a:pt x="5619" y="21376"/>
                  </a:lnTo>
                  <a:lnTo>
                    <a:pt x="5300" y="21525"/>
                  </a:lnTo>
                  <a:lnTo>
                    <a:pt x="4861" y="21562"/>
                  </a:lnTo>
                  <a:lnTo>
                    <a:pt x="4503" y="21600"/>
                  </a:lnTo>
                  <a:lnTo>
                    <a:pt x="4303" y="21562"/>
                  </a:lnTo>
                  <a:lnTo>
                    <a:pt x="4144" y="21525"/>
                  </a:lnTo>
                  <a:lnTo>
                    <a:pt x="3945" y="21488"/>
                  </a:lnTo>
                  <a:lnTo>
                    <a:pt x="3785" y="21413"/>
                  </a:lnTo>
                  <a:lnTo>
                    <a:pt x="3586" y="21302"/>
                  </a:lnTo>
                  <a:lnTo>
                    <a:pt x="3466" y="21190"/>
                  </a:lnTo>
                  <a:lnTo>
                    <a:pt x="3427" y="21041"/>
                  </a:lnTo>
                  <a:lnTo>
                    <a:pt x="3307" y="20855"/>
                  </a:lnTo>
                  <a:lnTo>
                    <a:pt x="3307" y="20855"/>
                  </a:lnTo>
                  <a:lnTo>
                    <a:pt x="3307" y="20445"/>
                  </a:lnTo>
                  <a:lnTo>
                    <a:pt x="3347" y="20333"/>
                  </a:lnTo>
                  <a:lnTo>
                    <a:pt x="3387" y="20259"/>
                  </a:lnTo>
                  <a:lnTo>
                    <a:pt x="3387" y="20259"/>
                  </a:lnTo>
                  <a:lnTo>
                    <a:pt x="3586" y="20668"/>
                  </a:lnTo>
                  <a:lnTo>
                    <a:pt x="3706" y="20817"/>
                  </a:lnTo>
                  <a:lnTo>
                    <a:pt x="3825" y="20892"/>
                  </a:lnTo>
                  <a:lnTo>
                    <a:pt x="3985" y="20966"/>
                  </a:lnTo>
                  <a:lnTo>
                    <a:pt x="4144" y="21004"/>
                  </a:lnTo>
                  <a:lnTo>
                    <a:pt x="4343" y="21004"/>
                  </a:lnTo>
                  <a:lnTo>
                    <a:pt x="4662" y="21004"/>
                  </a:lnTo>
                  <a:lnTo>
                    <a:pt x="4662" y="21004"/>
                  </a:lnTo>
                  <a:lnTo>
                    <a:pt x="4941" y="20855"/>
                  </a:lnTo>
                  <a:lnTo>
                    <a:pt x="5260" y="20668"/>
                  </a:lnTo>
                  <a:lnTo>
                    <a:pt x="5459" y="20519"/>
                  </a:lnTo>
                  <a:lnTo>
                    <a:pt x="5539" y="20296"/>
                  </a:lnTo>
                  <a:lnTo>
                    <a:pt x="5619" y="20110"/>
                  </a:lnTo>
                  <a:lnTo>
                    <a:pt x="5619" y="19849"/>
                  </a:lnTo>
                  <a:lnTo>
                    <a:pt x="5539" y="19588"/>
                  </a:lnTo>
                  <a:lnTo>
                    <a:pt x="5419" y="19253"/>
                  </a:lnTo>
                  <a:lnTo>
                    <a:pt x="5419" y="19253"/>
                  </a:lnTo>
                  <a:lnTo>
                    <a:pt x="4782" y="18434"/>
                  </a:lnTo>
                  <a:lnTo>
                    <a:pt x="4782" y="18434"/>
                  </a:lnTo>
                  <a:lnTo>
                    <a:pt x="4343" y="18248"/>
                  </a:lnTo>
                  <a:lnTo>
                    <a:pt x="4064" y="18024"/>
                  </a:lnTo>
                  <a:lnTo>
                    <a:pt x="3746" y="17763"/>
                  </a:lnTo>
                  <a:lnTo>
                    <a:pt x="3427" y="17503"/>
                  </a:lnTo>
                  <a:lnTo>
                    <a:pt x="2829" y="16981"/>
                  </a:lnTo>
                  <a:lnTo>
                    <a:pt x="2271" y="16423"/>
                  </a:lnTo>
                  <a:lnTo>
                    <a:pt x="2271" y="16423"/>
                  </a:lnTo>
                  <a:lnTo>
                    <a:pt x="2231" y="16460"/>
                  </a:lnTo>
                  <a:lnTo>
                    <a:pt x="2231" y="16460"/>
                  </a:lnTo>
                </a:path>
              </a:pathLst>
            </a:custGeom>
            <a:solidFill>
              <a:schemeClr val="folHlink">
                <a:alpha val="100000"/>
              </a:schemeClr>
            </a:solidFill>
            <a:ln w="9525">
              <a:noFill/>
            </a:ln>
          </p:spPr>
          <p:txBody>
            <a:bodyPr/>
            <a:p>
              <a:endParaRPr lang="zh-TW" altLang="en-US"/>
            </a:p>
          </p:txBody>
        </p:sp>
      </p:grpSp>
      <p:sp>
        <p:nvSpPr>
          <p:cNvPr id="1029" name="標題 1028"/>
          <p:cNvSpPr>
            <a:spLocks noGrp="1"/>
          </p:cNvSpPr>
          <p:nvPr>
            <p:ph type="title"/>
          </p:nvPr>
        </p:nvSpPr>
        <p:spPr>
          <a:xfrm>
            <a:off x="609600" y="274638"/>
            <a:ext cx="10972800" cy="1143000"/>
          </a:xfrm>
          <a:prstGeom prst="rect">
            <a:avLst/>
          </a:prstGeom>
          <a:noFill/>
          <a:ln w="9525">
            <a:noFill/>
          </a:ln>
        </p:spPr>
        <p:txBody>
          <a:bodyPr anchor="ctr"/>
          <a:p>
            <a:pPr lvl="0"/>
            <a:r>
              <a:rPr lang="zh-CN" altLang="en-US"/>
              <a:t>按一下以編輯母片標題樣式</a:t>
            </a:r>
            <a:endParaRPr lang="zh-CN" altLang="en-US"/>
          </a:p>
        </p:txBody>
      </p:sp>
      <p:sp>
        <p:nvSpPr>
          <p:cNvPr id="1030" name="文字版面配置區 1029"/>
          <p:cNvSpPr>
            <a:spLocks noGrp="1"/>
          </p:cNvSpPr>
          <p:nvPr>
            <p:ph type="body" idx="1"/>
          </p:nvPr>
        </p:nvSpPr>
        <p:spPr>
          <a:xfrm>
            <a:off x="609600" y="1600200"/>
            <a:ext cx="10972800" cy="4525963"/>
          </a:xfrm>
          <a:prstGeom prst="rect">
            <a:avLst/>
          </a:prstGeom>
          <a:noFill/>
          <a:ln w="9525">
            <a:noFill/>
          </a:ln>
        </p:spPr>
        <p:txBody>
          <a:bodyPr/>
          <a:p>
            <a:pPr lvl="0"/>
            <a:r>
              <a:rPr lang="zh-CN" altLang="en-US"/>
              <a:t>按一下以編輯母片文字樣式</a:t>
            </a:r>
            <a:endParaRPr lang="zh-CN" altLang="en-US"/>
          </a:p>
          <a:p>
            <a:pPr lvl="1"/>
            <a:r>
              <a:rPr lang="zh-CN" altLang="en-US"/>
              <a:t>第二層</a:t>
            </a:r>
            <a:endParaRPr lang="zh-CN" altLang="en-US"/>
          </a:p>
          <a:p>
            <a:pPr lvl="2"/>
            <a:r>
              <a:rPr lang="zh-CN" altLang="en-US"/>
              <a:t>第三層</a:t>
            </a:r>
            <a:endParaRPr lang="zh-CN" altLang="en-US"/>
          </a:p>
          <a:p>
            <a:pPr lvl="3"/>
            <a:r>
              <a:rPr lang="zh-CN" altLang="en-US"/>
              <a:t>第四層</a:t>
            </a:r>
            <a:endParaRPr lang="zh-CN" altLang="en-US"/>
          </a:p>
          <a:p>
            <a:pPr lvl="4"/>
            <a:r>
              <a:rPr lang="zh-CN" altLang="en-US"/>
              <a:t>第五層</a:t>
            </a:r>
            <a:endParaRPr lang="zh-CN" altLang="en-US"/>
          </a:p>
        </p:txBody>
      </p:sp>
      <p:sp>
        <p:nvSpPr>
          <p:cNvPr id="1031" name="日期版面配置區 1030"/>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FAE88FF1-2C18-4A0E-91AD-C74148E4C1C5}" type="datetimeFigureOut">
              <a:rPr lang="zh-TW" altLang="en-US" smtClean="0"/>
            </a:fld>
            <a:endParaRPr lang="zh-TW" altLang="en-US"/>
          </a:p>
        </p:txBody>
      </p:sp>
      <p:sp>
        <p:nvSpPr>
          <p:cNvPr id="1032" name="頁尾版面配置區 1031"/>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zh-TW" altLang="en-US"/>
          </a:p>
        </p:txBody>
      </p:sp>
      <p:sp>
        <p:nvSpPr>
          <p:cNvPr id="1033" name="投影片編號版面配置區 1032"/>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D00AFB9F-9A76-4833-BBFA-BFD914C38B6B}" type="slidenum">
              <a:rPr lang="zh-TW" altLang="en-US" smtClean="0"/>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1"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sp>
        <p:nvSpPr>
          <p:cNvPr id="12" name="Rectangle 11"/>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zh-TW" altLang="en-US"/>
              <a:t>按一下以編輯母片文字樣式</a:t>
            </a:r>
            <a:endParaRPr lang="zh-TW" altLang="en-US"/>
          </a:p>
          <a:p>
            <a:pPr lvl="1"/>
            <a:r>
              <a:rPr lang="zh-TW" altLang="en-US"/>
              <a:t>第二層</a:t>
            </a:r>
            <a:endParaRPr lang="zh-TW" altLang="en-US"/>
          </a:p>
          <a:p>
            <a:pPr lvl="2"/>
            <a:r>
              <a:rPr lang="zh-TW" altLang="en-US"/>
              <a:t>第三層</a:t>
            </a:r>
            <a:endParaRPr lang="zh-TW" altLang="en-US"/>
          </a:p>
          <a:p>
            <a:pPr lvl="3"/>
            <a:r>
              <a:rPr lang="zh-TW" altLang="en-US"/>
              <a:t>第四層</a:t>
            </a:r>
            <a:endParaRPr lang="zh-TW" altLang="en-US"/>
          </a:p>
          <a:p>
            <a:pPr lvl="4"/>
            <a:r>
              <a:rPr lang="zh-TW" altLang="en-US"/>
              <a:t>第五層</a:t>
            </a:r>
            <a:endParaRPr lang="en-US" dirty="0"/>
          </a:p>
        </p:txBody>
      </p:sp>
      <p:sp>
        <p:nvSpPr>
          <p:cNvPr id="4" name="Date Placeholder 3"/>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fld>
            <a:endParaRPr lang="en-US" dirty="0"/>
          </a:p>
        </p:txBody>
      </p:sp>
      <p:sp>
        <p:nvSpPr>
          <p:cNvPr id="5" name="Footer Placeholder 4"/>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fld>
            <a:endParaRPr lang="en-US" dirty="0"/>
          </a:p>
        </p:txBody>
      </p:sp>
      <p:pic>
        <p:nvPicPr>
          <p:cNvPr id="14" name="Picture 13" descr="A picture containing sitting&#10;&#10;Description automatically generated"/>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92000">
              <a:schemeClr val="accent1">
                <a:lumMod val="45000"/>
                <a:lumOff val="55000"/>
                <a:alpha val="58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標題 1"/>
          <p:cNvSpPr>
            <a:spLocks noGrp="1"/>
          </p:cNvSpPr>
          <p:nvPr>
            <p:ph type="ctrTitle"/>
          </p:nvPr>
        </p:nvSpPr>
        <p:spPr/>
        <p:txBody>
          <a:bodyPr/>
          <a:p>
            <a:r>
              <a:rPr lang="zh-TW" altLang="en-US" sz="8800"/>
              <a:t>望聞問切</a:t>
            </a:r>
            <a:r>
              <a:rPr lang="en-US" altLang="zh-TW" sz="8800"/>
              <a:t>~~~</a:t>
            </a:r>
            <a:r>
              <a:rPr lang="zh-TW" altLang="en-US" sz="6000"/>
              <a:t>搭看趣</a:t>
            </a:r>
            <a:endParaRPr lang="zh-TW" altLang="en-US" sz="6000"/>
          </a:p>
        </p:txBody>
      </p:sp>
      <p:sp>
        <p:nvSpPr>
          <p:cNvPr id="3" name="副標題 2"/>
          <p:cNvSpPr>
            <a:spLocks noGrp="1"/>
          </p:cNvSpPr>
          <p:nvPr>
            <p:ph type="subTitle" idx="1"/>
          </p:nvPr>
        </p:nvSpPr>
        <p:spPr>
          <a:xfrm>
            <a:off x="8187690" y="5948680"/>
            <a:ext cx="3093085" cy="683895"/>
          </a:xfrm>
        </p:spPr>
        <p:txBody>
          <a:bodyPr/>
          <a:p>
            <a:r>
              <a:rPr lang="zh-TW" altLang="en-US"/>
              <a:t>劉靖畇</a:t>
            </a:r>
            <a:endParaRPr lang="zh-TW"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737420" y="1194774"/>
            <a:ext cx="9144000" cy="2387600"/>
          </a:xfrm>
        </p:spPr>
        <p:txBody>
          <a:bodyPr>
            <a:normAutofit/>
          </a:bodyPr>
          <a:lstStyle/>
          <a:p>
            <a:r>
              <a:rPr lang="zh-TW" altLang="en-US" sz="6000" dirty="0">
                <a:latin typeface="標楷體" panose="03000509000000000000" charset="-120"/>
                <a:ea typeface="標楷體" panose="03000509000000000000" charset="-120"/>
              </a:rPr>
              <a:t>五行與中醫</a:t>
            </a:r>
            <a:endParaRPr lang="zh-TW" altLang="en-US" sz="6000" dirty="0">
              <a:latin typeface="標楷體" panose="03000509000000000000" charset="-120"/>
              <a:ea typeface="標楷體" panose="03000509000000000000" charset="-120"/>
            </a:endParaRPr>
          </a:p>
        </p:txBody>
      </p:sp>
      <p:sp>
        <p:nvSpPr>
          <p:cNvPr id="3" name="副標題 2"/>
          <p:cNvSpPr>
            <a:spLocks noGrp="1"/>
          </p:cNvSpPr>
          <p:nvPr>
            <p:ph type="subTitle" idx="1"/>
          </p:nvPr>
        </p:nvSpPr>
        <p:spPr>
          <a:xfrm>
            <a:off x="7905136" y="3582374"/>
            <a:ext cx="2615381" cy="655330"/>
          </a:xfrm>
        </p:spPr>
        <p:txBody>
          <a:bodyPr>
            <a:normAutofit fontScale="92500"/>
          </a:bodyPr>
          <a:lstStyle/>
          <a:p>
            <a:r>
              <a:rPr lang="en-US" altLang="zh-TW" sz="2800" dirty="0">
                <a:solidFill>
                  <a:srgbClr val="FF0000"/>
                </a:solidFill>
              </a:rPr>
              <a:t>~~~</a:t>
            </a:r>
            <a:r>
              <a:rPr lang="zh-TW" altLang="en-US" sz="2800" dirty="0">
                <a:solidFill>
                  <a:srgbClr val="FF0000"/>
                </a:solidFill>
              </a:rPr>
              <a:t>五行之日常</a:t>
            </a:r>
            <a:endParaRPr lang="zh-TW" altLang="en-US" sz="2800" dirty="0">
              <a:solidFill>
                <a:srgbClr val="FF0000"/>
              </a:solidFill>
            </a:endParaRPr>
          </a:p>
        </p:txBody>
      </p:sp>
      <p:sp>
        <p:nvSpPr>
          <p:cNvPr id="5" name="文字方塊 4"/>
          <p:cNvSpPr txBox="1"/>
          <p:nvPr/>
        </p:nvSpPr>
        <p:spPr>
          <a:xfrm>
            <a:off x="10461524" y="5824127"/>
            <a:ext cx="1582994" cy="461665"/>
          </a:xfrm>
          <a:prstGeom prst="rect">
            <a:avLst/>
          </a:prstGeom>
          <a:noFill/>
        </p:spPr>
        <p:txBody>
          <a:bodyPr wrap="square">
            <a:spAutoFit/>
          </a:bodyPr>
          <a:lstStyle/>
          <a:p>
            <a:r>
              <a:rPr lang="zh-TW" altLang="en-US" sz="2400" i="1" u="sng" dirty="0"/>
              <a:t>劉靖畇</a:t>
            </a:r>
            <a:endParaRPr lang="zh-TW" altLang="en-US" sz="2400" i="1"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8694" y="238540"/>
            <a:ext cx="11274612" cy="1025718"/>
          </a:xfrm>
        </p:spPr>
        <p:txBody>
          <a:bodyPr/>
          <a:lstStyle/>
          <a:p>
            <a:r>
              <a:rPr lang="zh-TW" altLang="en-US" dirty="0"/>
              <a:t>何謂五行？</a:t>
            </a:r>
            <a:endParaRPr lang="zh-TW" altLang="en-US" dirty="0"/>
          </a:p>
        </p:txBody>
      </p:sp>
      <p:sp>
        <p:nvSpPr>
          <p:cNvPr id="4" name="文字方塊 3"/>
          <p:cNvSpPr txBox="1"/>
          <p:nvPr/>
        </p:nvSpPr>
        <p:spPr>
          <a:xfrm>
            <a:off x="545989" y="1349416"/>
            <a:ext cx="10909190" cy="5293757"/>
          </a:xfrm>
          <a:prstGeom prst="rect">
            <a:avLst/>
          </a:prstGeom>
          <a:noFill/>
        </p:spPr>
        <p:txBody>
          <a:bodyPr wrap="square">
            <a:spAutoFit/>
          </a:bodyPr>
          <a:lstStyle/>
          <a:p>
            <a:r>
              <a:rPr lang="zh-TW" altLang="en-US" sz="2000" dirty="0"/>
              <a:t>中國古代哲學中「五行」的概念是用來說明世上萬物的形成及其相互關係，藉由描述事物的運動形式以及轉化關係來強調世界萬物間的整體概念。五行間的相互作用，就是自然界中「木、火、土、金、水」這五類物質的運動。「五行學說」是指這五類物質的運動變化，以及它們之間的相互關係，以相生、相剋作為解釋事物之間相互關聯及運動變化規律的說理工具。</a:t>
            </a:r>
            <a:endParaRPr lang="en-US" altLang="zh-TW" sz="2000" dirty="0"/>
          </a:p>
          <a:p>
            <a:endParaRPr lang="en-US" altLang="zh-TW" sz="2000" dirty="0"/>
          </a:p>
          <a:p>
            <a:r>
              <a:rPr lang="zh-TW" altLang="en-US" sz="2000" dirty="0"/>
              <a:t>中醫學中，首先以歸類的方法，說明人體各部位</a:t>
            </a:r>
            <a:r>
              <a:rPr lang="en-US" altLang="zh-TW" sz="2000" dirty="0"/>
              <a:t>(</a:t>
            </a:r>
            <a:r>
              <a:rPr lang="zh-TW" altLang="en-US" sz="2000" dirty="0"/>
              <a:t>五臟六腑</a:t>
            </a:r>
            <a:r>
              <a:rPr lang="en-US" altLang="zh-TW" sz="2000" dirty="0"/>
              <a:t>)</a:t>
            </a:r>
            <a:r>
              <a:rPr lang="zh-TW" altLang="en-US" sz="2000" dirty="0"/>
              <a:t>之間，與外在環境之間的相互關係，其次是在五行歸類的基礎上，以五臟為中心，以五行的相生、相剋關係，說明人體各部之間在生理過程中的關係。在病理情況下，也以這種關係分析判斷病情。</a:t>
            </a:r>
            <a:endParaRPr lang="en-US" altLang="zh-TW" sz="2000" dirty="0"/>
          </a:p>
          <a:p>
            <a:endParaRPr lang="en-US" altLang="zh-TW" sz="2000" dirty="0"/>
          </a:p>
          <a:p>
            <a:r>
              <a:rPr lang="zh-TW" altLang="en-US" sz="2000" dirty="0"/>
              <a:t>五行，既木、火、土、金、水，但是這並不代表五種物質，而是物質的五種屬性。</a:t>
            </a:r>
            <a:r>
              <a:rPr lang="en-US" altLang="zh-TW" sz="2000" dirty="0"/>
              <a:t>｢</a:t>
            </a:r>
            <a:r>
              <a:rPr lang="zh-TW" altLang="en-US" sz="2000" dirty="0"/>
              <a:t>五</a:t>
            </a:r>
            <a:r>
              <a:rPr lang="en-US" altLang="zh-TW" sz="2000" dirty="0"/>
              <a:t>｣</a:t>
            </a:r>
            <a:r>
              <a:rPr lang="zh-TW" altLang="en-US" sz="2000" dirty="0"/>
              <a:t>為五種構成世界的物質，</a:t>
            </a:r>
            <a:r>
              <a:rPr lang="en-US" altLang="zh-TW" sz="2000" dirty="0"/>
              <a:t>｢</a:t>
            </a:r>
            <a:r>
              <a:rPr lang="zh-TW" altLang="en-US" sz="2000" dirty="0"/>
              <a:t>行</a:t>
            </a:r>
            <a:r>
              <a:rPr lang="en-US" altLang="zh-TW" sz="2000" dirty="0"/>
              <a:t>｣</a:t>
            </a:r>
            <a:r>
              <a:rPr lang="zh-TW" altLang="en-US" sz="2000" dirty="0"/>
              <a:t>則為這五種物質的運動和變化。</a:t>
            </a:r>
            <a:endParaRPr lang="en-US" altLang="zh-TW" sz="2000" dirty="0"/>
          </a:p>
          <a:p>
            <a:endParaRPr lang="en-US" altLang="zh-TW" sz="2000" dirty="0"/>
          </a:p>
          <a:p>
            <a:r>
              <a:rPr lang="zh-TW" altLang="en-US" sz="2000" dirty="0"/>
              <a:t>五行於中醫則體現了具備這五種屬性的人體五大系統的相互關係。木火土金水這五個符號分別代表肝心脾肺腎所統領的五大系統。中醫不是研究微觀的病毒細菌如何作用於人體的理論，而是研究人體整體的各個系統之間的關係，並且通過中藥、按摩、針灸，甚至心理作用去調節各個系統之間的平衡，以此保持身體健康。</a:t>
            </a:r>
            <a:endParaRPr lang="zh-TW" altLang="en-US" sz="2000" dirty="0"/>
          </a:p>
          <a:p>
            <a:endParaRPr lang="zh-TW"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8694" y="166978"/>
            <a:ext cx="11274612" cy="946205"/>
          </a:xfrm>
        </p:spPr>
        <p:txBody>
          <a:bodyPr/>
          <a:lstStyle/>
          <a:p>
            <a:r>
              <a:rPr lang="zh-TW" altLang="en-US" dirty="0"/>
              <a:t>五行基本概念</a:t>
            </a:r>
            <a:endParaRPr lang="zh-TW" altLang="en-US" dirty="0"/>
          </a:p>
        </p:txBody>
      </p:sp>
      <p:sp>
        <p:nvSpPr>
          <p:cNvPr id="4" name="文字方塊 3"/>
          <p:cNvSpPr txBox="1"/>
          <p:nvPr/>
        </p:nvSpPr>
        <p:spPr>
          <a:xfrm>
            <a:off x="458694" y="1333514"/>
            <a:ext cx="11086600" cy="5447645"/>
          </a:xfrm>
          <a:prstGeom prst="rect">
            <a:avLst/>
          </a:prstGeom>
          <a:noFill/>
        </p:spPr>
        <p:txBody>
          <a:bodyPr wrap="square">
            <a:spAutoFit/>
          </a:bodyPr>
          <a:lstStyle/>
          <a:p>
            <a:r>
              <a:rPr lang="en-US" altLang="zh-TW" sz="2000" dirty="0">
                <a:latin typeface="+mn-ea"/>
              </a:rPr>
              <a:t>《</a:t>
            </a:r>
            <a:r>
              <a:rPr lang="zh-TW" altLang="en-US" sz="2000" dirty="0">
                <a:latin typeface="+mn-ea"/>
              </a:rPr>
              <a:t>尚書・洪範</a:t>
            </a:r>
            <a:r>
              <a:rPr lang="en-US" altLang="zh-TW" sz="2000" dirty="0">
                <a:latin typeface="+mn-ea"/>
              </a:rPr>
              <a:t>》</a:t>
            </a:r>
            <a:r>
              <a:rPr lang="zh-TW" altLang="en-US" sz="2000" dirty="0">
                <a:latin typeface="+mn-ea"/>
              </a:rPr>
              <a:t>說：</a:t>
            </a:r>
            <a:r>
              <a:rPr lang="en-US" altLang="zh-TW" sz="2000" dirty="0">
                <a:latin typeface="+mn-ea"/>
              </a:rPr>
              <a:t>”</a:t>
            </a:r>
            <a:r>
              <a:rPr lang="zh-TW" altLang="en-US" sz="2000" dirty="0">
                <a:latin typeface="+mn-ea"/>
              </a:rPr>
              <a:t>一曰水，二曰火，三曰木，四曰金，五曰土。水曰潤下，火曰炎上，木曰曲直，金曰從革，土爰稼穡</a:t>
            </a:r>
            <a:r>
              <a:rPr lang="en-US" altLang="zh-TW" sz="2000" dirty="0">
                <a:latin typeface="+mn-ea"/>
              </a:rPr>
              <a:t>(</a:t>
            </a:r>
            <a:r>
              <a:rPr lang="zh-TW" altLang="en-US" sz="2000" dirty="0">
                <a:latin typeface="+mn-ea"/>
              </a:rPr>
              <a:t>音：色</a:t>
            </a:r>
            <a:r>
              <a:rPr lang="en-US" altLang="zh-TW" sz="2000" dirty="0">
                <a:latin typeface="+mn-ea"/>
              </a:rPr>
              <a:t>)</a:t>
            </a:r>
            <a:r>
              <a:rPr lang="zh-TW" altLang="en-US" sz="2000" dirty="0">
                <a:latin typeface="+mn-ea"/>
              </a:rPr>
              <a:t>。對五行的特性做了經典的闡釋。並依木生火，火生土，土生金，金生水，水生木。水剋火，火剋金，金剋木，木剋土 ，土剋水。五行相生、相剋的規律來闡釋各種物質間的基本法則，從而形成了五行學說。</a:t>
            </a:r>
            <a:endParaRPr lang="en-US" altLang="zh-TW" sz="2000" dirty="0">
              <a:latin typeface="+mn-ea"/>
            </a:endParaRPr>
          </a:p>
          <a:p>
            <a:endParaRPr lang="en-US" altLang="zh-TW" sz="2000" dirty="0">
              <a:latin typeface="+mn-ea"/>
            </a:endParaRPr>
          </a:p>
          <a:p>
            <a:r>
              <a:rPr lang="zh-TW" altLang="en-US" sz="2800" dirty="0">
                <a:solidFill>
                  <a:srgbClr val="FF0000"/>
                </a:solidFill>
                <a:latin typeface="+mn-ea"/>
              </a:rPr>
              <a:t>五行的各自特性：</a:t>
            </a:r>
            <a:endParaRPr lang="en-US" altLang="zh-TW" sz="2800" dirty="0">
              <a:solidFill>
                <a:srgbClr val="FF0000"/>
              </a:solidFill>
              <a:latin typeface="+mn-ea"/>
            </a:endParaRPr>
          </a:p>
          <a:p>
            <a:endParaRPr lang="en-US" altLang="zh-TW" sz="2000" dirty="0">
              <a:latin typeface="+mn-ea"/>
            </a:endParaRPr>
          </a:p>
          <a:p>
            <a:r>
              <a:rPr lang="en-US" altLang="zh-TW" sz="2000" dirty="0">
                <a:latin typeface="+mn-ea"/>
              </a:rPr>
              <a:t>1.</a:t>
            </a:r>
            <a:r>
              <a:rPr lang="zh-TW" altLang="en-US" sz="2000" dirty="0">
                <a:latin typeface="+mn-ea"/>
              </a:rPr>
              <a:t>「木曰曲直」，指樹木具有生長、柔和能曲能直的特性。代表生長、升發、條達、舒暢的功能，  在人體為肝（臟）和膽（腑）。</a:t>
            </a:r>
            <a:endParaRPr lang="zh-TW" altLang="en-US" sz="2000" dirty="0">
              <a:latin typeface="+mn-ea"/>
            </a:endParaRPr>
          </a:p>
          <a:p>
            <a:r>
              <a:rPr lang="en-US" altLang="zh-TW" sz="2000" dirty="0">
                <a:latin typeface="+mn-ea"/>
              </a:rPr>
              <a:t>2.</a:t>
            </a:r>
            <a:r>
              <a:rPr lang="zh-TW" altLang="en-US" sz="2000" dirty="0">
                <a:latin typeface="+mn-ea"/>
              </a:rPr>
              <a:t>「火曰炎上」，指火具有溫熱上升之特性。代表了溫熱、向上等性質，在人體為心（臟）和小腸（腑）。</a:t>
            </a:r>
            <a:endParaRPr lang="zh-TW" altLang="en-US" sz="2000" dirty="0">
              <a:latin typeface="+mn-ea"/>
            </a:endParaRPr>
          </a:p>
          <a:p>
            <a:r>
              <a:rPr lang="en-US" altLang="zh-TW" sz="2000" dirty="0">
                <a:latin typeface="+mn-ea"/>
              </a:rPr>
              <a:t>3.</a:t>
            </a:r>
            <a:r>
              <a:rPr lang="zh-TW" altLang="en-US" sz="2000" dirty="0">
                <a:latin typeface="+mn-ea"/>
              </a:rPr>
              <a:t>「土曰稼穡」，稼指種植穀物，穡指收穫穀物，代表了生化、承載、受納等性質，在人體為脾（臟）和胃（腑）。</a:t>
            </a:r>
            <a:endParaRPr lang="zh-TW" altLang="en-US" sz="2000" dirty="0">
              <a:latin typeface="+mn-ea"/>
            </a:endParaRPr>
          </a:p>
          <a:p>
            <a:r>
              <a:rPr lang="en-US" altLang="zh-TW" sz="2000" dirty="0">
                <a:latin typeface="+mn-ea"/>
              </a:rPr>
              <a:t>4.</a:t>
            </a:r>
            <a:r>
              <a:rPr lang="zh-TW" altLang="en-US" sz="2000" dirty="0">
                <a:latin typeface="+mn-ea"/>
              </a:rPr>
              <a:t>「金曰從革」，從指來由，革指變革，說明金是通過變革而產生，且金之質地沉重，且多用於殺戮。因此代表沉降、肅殺、收斂等性質，在人體為肺（臟）和大腸（腑）。</a:t>
            </a:r>
            <a:endParaRPr lang="zh-TW" altLang="en-US" sz="2000" dirty="0">
              <a:latin typeface="+mn-ea"/>
            </a:endParaRPr>
          </a:p>
          <a:p>
            <a:r>
              <a:rPr lang="en-US" altLang="zh-TW" sz="2000" dirty="0">
                <a:latin typeface="+mn-ea"/>
              </a:rPr>
              <a:t>5.</a:t>
            </a:r>
            <a:r>
              <a:rPr lang="zh-TW" altLang="en-US" sz="2000" dirty="0">
                <a:latin typeface="+mn-ea"/>
              </a:rPr>
              <a:t>「水曰潤下」，代表了滋潤、下行、寒涼、閉藏的性質，在人體為腎（臟）和膀胱（腑）。</a:t>
            </a:r>
            <a:endParaRPr lang="zh-TW" altLang="en-US" sz="2000" dirty="0">
              <a:latin typeface="+mn-ea"/>
            </a:endParaRPr>
          </a:p>
          <a:p>
            <a:endParaRPr lang="zh-TW" altLang="en-US" sz="2000" dirty="0">
              <a:latin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8694" y="174929"/>
            <a:ext cx="11274612" cy="1288111"/>
          </a:xfrm>
        </p:spPr>
        <p:txBody>
          <a:bodyPr/>
          <a:lstStyle/>
          <a:p>
            <a:r>
              <a:rPr lang="zh-TW" altLang="en-US" dirty="0"/>
              <a:t>五行相生、相剋關係</a:t>
            </a:r>
            <a:endParaRPr lang="zh-TW" altLang="en-US" dirty="0"/>
          </a:p>
        </p:txBody>
      </p:sp>
      <p:sp>
        <p:nvSpPr>
          <p:cNvPr id="4" name="文字方塊 3"/>
          <p:cNvSpPr txBox="1"/>
          <p:nvPr/>
        </p:nvSpPr>
        <p:spPr>
          <a:xfrm>
            <a:off x="590386" y="2364716"/>
            <a:ext cx="4766806" cy="2554545"/>
          </a:xfrm>
          <a:prstGeom prst="rect">
            <a:avLst/>
          </a:prstGeom>
          <a:noFill/>
        </p:spPr>
        <p:txBody>
          <a:bodyPr wrap="square">
            <a:spAutoFit/>
          </a:bodyPr>
          <a:lstStyle/>
          <a:p>
            <a:r>
              <a:rPr lang="zh-TW" altLang="en-US" sz="2000" dirty="0"/>
              <a:t>五行相生：生指資生、助長、促進之意</a:t>
            </a:r>
            <a:endParaRPr lang="en-US" altLang="zh-TW" sz="2000" dirty="0"/>
          </a:p>
          <a:p>
            <a:r>
              <a:rPr lang="zh-TW" altLang="en-US" sz="2000" dirty="0"/>
              <a:t>相生次序：木生火，火生土，土生金，金生水，水生木。</a:t>
            </a:r>
            <a:endParaRPr lang="en-US" altLang="zh-TW" sz="2000" dirty="0"/>
          </a:p>
          <a:p>
            <a:endParaRPr lang="en-US" altLang="zh-TW" sz="2000" dirty="0"/>
          </a:p>
          <a:p>
            <a:endParaRPr lang="en-US" altLang="zh-TW" sz="2000" dirty="0"/>
          </a:p>
          <a:p>
            <a:r>
              <a:rPr lang="zh-TW" altLang="en-US" sz="2000" dirty="0"/>
              <a:t>五行相剋：剋有剋制、抑制、制約之意</a:t>
            </a:r>
            <a:endParaRPr lang="en-US" altLang="zh-TW" sz="2000" dirty="0"/>
          </a:p>
          <a:p>
            <a:r>
              <a:rPr lang="zh-TW" altLang="en-US" sz="2000" dirty="0"/>
              <a:t>相剋次序：水剋火，火剋金，金剋木，木剋土 ，土剋水。</a:t>
            </a:r>
            <a:endParaRPr lang="zh-TW" altLang="en-US" sz="2000" dirty="0"/>
          </a:p>
        </p:txBody>
      </p:sp>
      <p:cxnSp>
        <p:nvCxnSpPr>
          <p:cNvPr id="11" name="直線單箭頭接點 10"/>
          <p:cNvCxnSpPr/>
          <p:nvPr/>
        </p:nvCxnSpPr>
        <p:spPr>
          <a:xfrm>
            <a:off x="8531750" y="1948070"/>
            <a:ext cx="1542553" cy="11847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p:nvPr/>
        </p:nvCxnSpPr>
        <p:spPr>
          <a:xfrm flipH="1">
            <a:off x="9644932" y="3570136"/>
            <a:ext cx="580445" cy="1860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flipH="1">
            <a:off x="7362908" y="5772647"/>
            <a:ext cx="19401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p:cNvCxnSpPr/>
          <p:nvPr/>
        </p:nvCxnSpPr>
        <p:spPr>
          <a:xfrm flipH="1" flipV="1">
            <a:off x="6408751" y="3570136"/>
            <a:ext cx="580446" cy="1971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V="1">
            <a:off x="6528021" y="1948070"/>
            <a:ext cx="1550504" cy="11847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字方塊 20"/>
          <p:cNvSpPr txBox="1"/>
          <p:nvPr/>
        </p:nvSpPr>
        <p:spPr>
          <a:xfrm>
            <a:off x="8074549" y="1392690"/>
            <a:ext cx="516835" cy="738664"/>
          </a:xfrm>
          <a:prstGeom prst="rect">
            <a:avLst/>
          </a:prstGeom>
          <a:noFill/>
        </p:spPr>
        <p:txBody>
          <a:bodyPr wrap="square" rtlCol="0">
            <a:spAutoFit/>
          </a:bodyPr>
          <a:lstStyle/>
          <a:p>
            <a:r>
              <a:rPr lang="zh-TW" altLang="en-US" dirty="0"/>
              <a:t> </a:t>
            </a:r>
            <a:r>
              <a:rPr lang="zh-TW" altLang="en-US" sz="2400" dirty="0"/>
              <a:t>木</a:t>
            </a:r>
            <a:endParaRPr lang="zh-TW" altLang="en-US" dirty="0"/>
          </a:p>
        </p:txBody>
      </p:sp>
      <p:sp>
        <p:nvSpPr>
          <p:cNvPr id="22" name="文字方塊 21"/>
          <p:cNvSpPr txBox="1"/>
          <p:nvPr/>
        </p:nvSpPr>
        <p:spPr>
          <a:xfrm>
            <a:off x="10074303" y="3057031"/>
            <a:ext cx="453225" cy="461665"/>
          </a:xfrm>
          <a:prstGeom prst="rect">
            <a:avLst/>
          </a:prstGeom>
          <a:noFill/>
        </p:spPr>
        <p:txBody>
          <a:bodyPr wrap="square" rtlCol="0">
            <a:spAutoFit/>
          </a:bodyPr>
          <a:lstStyle/>
          <a:p>
            <a:r>
              <a:rPr lang="zh-TW" altLang="en-US" sz="2400" dirty="0"/>
              <a:t>火</a:t>
            </a:r>
            <a:endParaRPr lang="zh-TW" altLang="en-US" sz="2400" dirty="0"/>
          </a:p>
        </p:txBody>
      </p:sp>
      <p:sp>
        <p:nvSpPr>
          <p:cNvPr id="23" name="文字方塊 22"/>
          <p:cNvSpPr txBox="1"/>
          <p:nvPr/>
        </p:nvSpPr>
        <p:spPr>
          <a:xfrm>
            <a:off x="9303026" y="5430741"/>
            <a:ext cx="492981" cy="461665"/>
          </a:xfrm>
          <a:prstGeom prst="rect">
            <a:avLst/>
          </a:prstGeom>
          <a:noFill/>
        </p:spPr>
        <p:txBody>
          <a:bodyPr wrap="square" rtlCol="0">
            <a:spAutoFit/>
          </a:bodyPr>
          <a:lstStyle/>
          <a:p>
            <a:r>
              <a:rPr lang="zh-TW" altLang="en-US" sz="2400" dirty="0"/>
              <a:t>土</a:t>
            </a:r>
            <a:endParaRPr lang="zh-TW" altLang="en-US" sz="2400" dirty="0"/>
          </a:p>
        </p:txBody>
      </p:sp>
      <p:sp>
        <p:nvSpPr>
          <p:cNvPr id="24" name="文字方塊 23"/>
          <p:cNvSpPr txBox="1"/>
          <p:nvPr/>
        </p:nvSpPr>
        <p:spPr>
          <a:xfrm>
            <a:off x="6929562" y="5542059"/>
            <a:ext cx="492981" cy="461665"/>
          </a:xfrm>
          <a:prstGeom prst="rect">
            <a:avLst/>
          </a:prstGeom>
          <a:noFill/>
        </p:spPr>
        <p:txBody>
          <a:bodyPr wrap="square" rtlCol="0">
            <a:spAutoFit/>
          </a:bodyPr>
          <a:lstStyle/>
          <a:p>
            <a:r>
              <a:rPr lang="zh-TW" altLang="en-US" sz="2400" dirty="0"/>
              <a:t>金</a:t>
            </a:r>
            <a:endParaRPr lang="zh-TW" altLang="en-US" sz="2400" dirty="0"/>
          </a:p>
        </p:txBody>
      </p:sp>
      <p:sp>
        <p:nvSpPr>
          <p:cNvPr id="25" name="文字方塊 24"/>
          <p:cNvSpPr txBox="1"/>
          <p:nvPr/>
        </p:nvSpPr>
        <p:spPr>
          <a:xfrm>
            <a:off x="6182139" y="3120643"/>
            <a:ext cx="580445" cy="461665"/>
          </a:xfrm>
          <a:prstGeom prst="rect">
            <a:avLst/>
          </a:prstGeom>
          <a:noFill/>
        </p:spPr>
        <p:txBody>
          <a:bodyPr wrap="square" rtlCol="0">
            <a:spAutoFit/>
          </a:bodyPr>
          <a:lstStyle/>
          <a:p>
            <a:r>
              <a:rPr lang="zh-TW" altLang="en-US" sz="2400" dirty="0"/>
              <a:t>水</a:t>
            </a:r>
            <a:endParaRPr lang="zh-TW" altLang="en-US" sz="2400" dirty="0"/>
          </a:p>
        </p:txBody>
      </p:sp>
      <p:cxnSp>
        <p:nvCxnSpPr>
          <p:cNvPr id="29" name="直線單箭頭接點 28"/>
          <p:cNvCxnSpPr>
            <a:stCxn id="25" idx="3"/>
          </p:cNvCxnSpPr>
          <p:nvPr/>
        </p:nvCxnSpPr>
        <p:spPr>
          <a:xfrm flipV="1">
            <a:off x="6762584" y="3351475"/>
            <a:ext cx="3033423" cy="1"/>
          </a:xfrm>
          <a:prstGeom prst="straightConnector1">
            <a:avLst/>
          </a:prstGeom>
          <a:ln>
            <a:prstDash val="lgDash"/>
            <a:tailEnd type="triangle"/>
          </a:ln>
        </p:spPr>
        <p:style>
          <a:lnRef idx="3">
            <a:schemeClr val="accent3"/>
          </a:lnRef>
          <a:fillRef idx="0">
            <a:schemeClr val="accent3"/>
          </a:fillRef>
          <a:effectRef idx="2">
            <a:schemeClr val="accent3"/>
          </a:effectRef>
          <a:fontRef idx="minor">
            <a:schemeClr val="tx1"/>
          </a:fontRef>
        </p:style>
      </p:cxnSp>
      <p:cxnSp>
        <p:nvCxnSpPr>
          <p:cNvPr id="31" name="直線單箭頭接點 30"/>
          <p:cNvCxnSpPr/>
          <p:nvPr/>
        </p:nvCxnSpPr>
        <p:spPr>
          <a:xfrm flipH="1">
            <a:off x="7303273" y="3429000"/>
            <a:ext cx="2492734" cy="2036310"/>
          </a:xfrm>
          <a:prstGeom prst="straightConnector1">
            <a:avLst/>
          </a:prstGeom>
          <a:ln>
            <a:prstDash val="lgDash"/>
            <a:tailEnd type="triangle"/>
          </a:ln>
        </p:spPr>
        <p:style>
          <a:lnRef idx="3">
            <a:schemeClr val="accent3"/>
          </a:lnRef>
          <a:fillRef idx="0">
            <a:schemeClr val="accent3"/>
          </a:fillRef>
          <a:effectRef idx="2">
            <a:schemeClr val="accent3"/>
          </a:effectRef>
          <a:fontRef idx="minor">
            <a:schemeClr val="tx1"/>
          </a:fontRef>
        </p:style>
      </p:cxnSp>
      <p:cxnSp>
        <p:nvCxnSpPr>
          <p:cNvPr id="33" name="直線單箭頭接點 32"/>
          <p:cNvCxnSpPr/>
          <p:nvPr/>
        </p:nvCxnSpPr>
        <p:spPr>
          <a:xfrm flipV="1">
            <a:off x="7267493" y="2131354"/>
            <a:ext cx="960119" cy="3290947"/>
          </a:xfrm>
          <a:prstGeom prst="straightConnector1">
            <a:avLst/>
          </a:prstGeom>
          <a:ln>
            <a:prstDash val="lgDash"/>
            <a:tailEnd type="triangle"/>
          </a:ln>
        </p:spPr>
        <p:style>
          <a:lnRef idx="3">
            <a:schemeClr val="accent3"/>
          </a:lnRef>
          <a:fillRef idx="0">
            <a:schemeClr val="accent3"/>
          </a:fillRef>
          <a:effectRef idx="2">
            <a:schemeClr val="accent3"/>
          </a:effectRef>
          <a:fontRef idx="minor">
            <a:schemeClr val="tx1"/>
          </a:fontRef>
        </p:style>
      </p:cxnSp>
      <p:cxnSp>
        <p:nvCxnSpPr>
          <p:cNvPr id="35" name="直線單箭頭接點 34"/>
          <p:cNvCxnSpPr>
            <a:stCxn id="21" idx="2"/>
          </p:cNvCxnSpPr>
          <p:nvPr/>
        </p:nvCxnSpPr>
        <p:spPr>
          <a:xfrm>
            <a:off x="8332967" y="2131354"/>
            <a:ext cx="1033669" cy="3290947"/>
          </a:xfrm>
          <a:prstGeom prst="straightConnector1">
            <a:avLst/>
          </a:prstGeom>
          <a:ln>
            <a:prstDash val="lgDash"/>
            <a:tailEnd type="triangle"/>
          </a:ln>
        </p:spPr>
        <p:style>
          <a:lnRef idx="3">
            <a:schemeClr val="accent3"/>
          </a:lnRef>
          <a:fillRef idx="0">
            <a:schemeClr val="accent3"/>
          </a:fillRef>
          <a:effectRef idx="2">
            <a:schemeClr val="accent3"/>
          </a:effectRef>
          <a:fontRef idx="minor">
            <a:schemeClr val="tx1"/>
          </a:fontRef>
        </p:style>
      </p:cxnSp>
      <p:cxnSp>
        <p:nvCxnSpPr>
          <p:cNvPr id="37" name="直線單箭頭接點 36"/>
          <p:cNvCxnSpPr>
            <a:endCxn id="25" idx="3"/>
          </p:cNvCxnSpPr>
          <p:nvPr/>
        </p:nvCxnSpPr>
        <p:spPr>
          <a:xfrm flipH="1" flipV="1">
            <a:off x="6814268" y="3464781"/>
            <a:ext cx="2516588" cy="1957520"/>
          </a:xfrm>
          <a:prstGeom prst="straightConnector1">
            <a:avLst/>
          </a:prstGeom>
          <a:ln>
            <a:prstDash val="lgDash"/>
            <a:tailEnd type="triangle"/>
          </a:ln>
        </p:spPr>
        <p:style>
          <a:lnRef idx="3">
            <a:schemeClr val="accent3"/>
          </a:lnRef>
          <a:fillRef idx="0">
            <a:schemeClr val="accent3"/>
          </a:fillRef>
          <a:effectRef idx="2">
            <a:schemeClr val="accent3"/>
          </a:effectRef>
          <a:fontRef idx="minor">
            <a:schemeClr val="tx1"/>
          </a:fontRef>
        </p:style>
      </p:cxnSp>
      <p:cxnSp>
        <p:nvCxnSpPr>
          <p:cNvPr id="39" name="直線單箭頭接點 38"/>
          <p:cNvCxnSpPr/>
          <p:nvPr/>
        </p:nvCxnSpPr>
        <p:spPr>
          <a:xfrm>
            <a:off x="10567283" y="5288593"/>
            <a:ext cx="76691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直線單箭頭接點 40"/>
          <p:cNvCxnSpPr/>
          <p:nvPr/>
        </p:nvCxnSpPr>
        <p:spPr>
          <a:xfrm>
            <a:off x="10567283" y="5892406"/>
            <a:ext cx="747251" cy="0"/>
          </a:xfrm>
          <a:prstGeom prst="straightConnector1">
            <a:avLst/>
          </a:prstGeom>
          <a:ln>
            <a:prstDash val="lgDash"/>
            <a:tailEnd type="triangle"/>
          </a:ln>
        </p:spPr>
        <p:style>
          <a:lnRef idx="3">
            <a:schemeClr val="accent3"/>
          </a:lnRef>
          <a:fillRef idx="0">
            <a:schemeClr val="accent3"/>
          </a:fillRef>
          <a:effectRef idx="2">
            <a:schemeClr val="accent3"/>
          </a:effectRef>
          <a:fontRef idx="minor">
            <a:schemeClr val="tx1"/>
          </a:fontRef>
        </p:style>
      </p:cxnSp>
      <p:sp>
        <p:nvSpPr>
          <p:cNvPr id="42" name="文字方塊 41"/>
          <p:cNvSpPr txBox="1"/>
          <p:nvPr/>
        </p:nvSpPr>
        <p:spPr>
          <a:xfrm>
            <a:off x="10593125" y="4919261"/>
            <a:ext cx="807057" cy="369332"/>
          </a:xfrm>
          <a:prstGeom prst="rect">
            <a:avLst/>
          </a:prstGeom>
          <a:noFill/>
        </p:spPr>
        <p:txBody>
          <a:bodyPr wrap="square" rtlCol="0">
            <a:spAutoFit/>
          </a:bodyPr>
          <a:lstStyle/>
          <a:p>
            <a:r>
              <a:rPr lang="zh-TW" altLang="en-US" dirty="0"/>
              <a:t>相生</a:t>
            </a:r>
            <a:endParaRPr lang="zh-TW" altLang="en-US" dirty="0"/>
          </a:p>
        </p:txBody>
      </p:sp>
      <p:sp>
        <p:nvSpPr>
          <p:cNvPr id="43" name="文字方塊 42"/>
          <p:cNvSpPr txBox="1"/>
          <p:nvPr/>
        </p:nvSpPr>
        <p:spPr>
          <a:xfrm>
            <a:off x="10585001" y="5523074"/>
            <a:ext cx="709654" cy="369332"/>
          </a:xfrm>
          <a:prstGeom prst="rect">
            <a:avLst/>
          </a:prstGeom>
          <a:noFill/>
        </p:spPr>
        <p:txBody>
          <a:bodyPr wrap="square" rtlCol="0">
            <a:spAutoFit/>
          </a:bodyPr>
          <a:lstStyle/>
          <a:p>
            <a:r>
              <a:rPr lang="zh-TW" altLang="en-US" dirty="0"/>
              <a:t>相剋</a:t>
            </a:r>
            <a:endParaRPr lang="zh-TW"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8694" y="365760"/>
            <a:ext cx="11274612" cy="922351"/>
          </a:xfrm>
        </p:spPr>
        <p:txBody>
          <a:bodyPr/>
          <a:lstStyle/>
          <a:p>
            <a:r>
              <a:rPr lang="zh-TW" altLang="en-US" dirty="0"/>
              <a:t>五行在中醫學中的應用</a:t>
            </a:r>
            <a:endParaRPr lang="zh-TW" altLang="en-US" dirty="0"/>
          </a:p>
        </p:txBody>
      </p:sp>
      <p:sp>
        <p:nvSpPr>
          <p:cNvPr id="4" name="文字方塊 3"/>
          <p:cNvSpPr txBox="1"/>
          <p:nvPr/>
        </p:nvSpPr>
        <p:spPr>
          <a:xfrm>
            <a:off x="612249" y="1566407"/>
            <a:ext cx="10925094" cy="4616648"/>
          </a:xfrm>
          <a:prstGeom prst="rect">
            <a:avLst/>
          </a:prstGeom>
          <a:noFill/>
        </p:spPr>
        <p:txBody>
          <a:bodyPr wrap="square">
            <a:spAutoFit/>
          </a:bodyPr>
          <a:lstStyle/>
          <a:p>
            <a:r>
              <a:rPr lang="zh-TW" altLang="en-US" sz="2000" dirty="0"/>
              <a:t>五行在中醫學中的應用，主要是以五行的特性來分析說明人體臟腑、經絡等組織、器官間的五行屬性，以五行的生剋制化關係來分析經絡臟腑間的各種生理、病理變化。</a:t>
            </a:r>
            <a:endParaRPr lang="en-US" altLang="zh-TW" sz="2000" dirty="0"/>
          </a:p>
          <a:p>
            <a:endParaRPr lang="en-US" altLang="zh-TW" sz="2000" dirty="0"/>
          </a:p>
          <a:p>
            <a:r>
              <a:rPr lang="zh-TW" altLang="en-US" sz="2800" dirty="0">
                <a:solidFill>
                  <a:srgbClr val="FF0000"/>
                </a:solidFill>
              </a:rPr>
              <a:t>五行與五臟的生理關係</a:t>
            </a:r>
            <a:endParaRPr lang="en-US" altLang="zh-TW" sz="2800" dirty="0">
              <a:solidFill>
                <a:srgbClr val="FF0000"/>
              </a:solidFill>
            </a:endParaRPr>
          </a:p>
          <a:p>
            <a:endParaRPr lang="en-US" altLang="zh-TW" sz="2000" dirty="0"/>
          </a:p>
          <a:p>
            <a:r>
              <a:rPr lang="zh-TW" altLang="en-US" sz="2400" dirty="0">
                <a:solidFill>
                  <a:srgbClr val="FF0000"/>
                </a:solidFill>
              </a:rPr>
              <a:t>木</a:t>
            </a:r>
            <a:r>
              <a:rPr lang="zh-TW" altLang="en-US" sz="2400" dirty="0"/>
              <a:t>：有生發、舒暢條達的特性，肝喜條達而惡抑鬱，有疏通氣血、調暢情志的功能，所以肝屬木。</a:t>
            </a:r>
            <a:endParaRPr lang="en-US" altLang="zh-TW" sz="2400" dirty="0"/>
          </a:p>
          <a:p>
            <a:r>
              <a:rPr lang="zh-TW" altLang="en-US" sz="2400" dirty="0">
                <a:solidFill>
                  <a:srgbClr val="FF0000"/>
                </a:solidFill>
              </a:rPr>
              <a:t>火</a:t>
            </a:r>
            <a:r>
              <a:rPr lang="zh-TW" altLang="en-US" sz="2400" dirty="0"/>
              <a:t>：有溫熱而向上之特性，心陽具有溫煦之功，故以心屬火。</a:t>
            </a:r>
            <a:endParaRPr lang="en-US" altLang="zh-TW" sz="2400" dirty="0"/>
          </a:p>
          <a:p>
            <a:r>
              <a:rPr lang="zh-TW" altLang="en-US" sz="2400" dirty="0">
                <a:solidFill>
                  <a:srgbClr val="FF0000"/>
                </a:solidFill>
              </a:rPr>
              <a:t>土</a:t>
            </a:r>
            <a:r>
              <a:rPr lang="zh-TW" altLang="en-US" sz="2400" dirty="0"/>
              <a:t>：性敦厚，有生化萬物之特性，脾主運化水穀，化生精微以營養臟腑形體，為氣血生化之源，故以脾屬土。</a:t>
            </a:r>
            <a:endParaRPr lang="en-US" altLang="zh-TW" sz="2400" dirty="0"/>
          </a:p>
          <a:p>
            <a:r>
              <a:rPr lang="zh-TW" altLang="en-US" sz="2400" dirty="0">
                <a:solidFill>
                  <a:srgbClr val="FF0000"/>
                </a:solidFill>
              </a:rPr>
              <a:t>金</a:t>
            </a:r>
            <a:r>
              <a:rPr lang="zh-TW" altLang="en-US" sz="2400" dirty="0"/>
              <a:t>：性清肅、收斂，肺具清肅之性，以肅降為順，故以肺屬金。</a:t>
            </a:r>
            <a:endParaRPr lang="en-US" altLang="zh-TW" sz="2400" dirty="0"/>
          </a:p>
          <a:p>
            <a:r>
              <a:rPr lang="zh-TW" altLang="en-US" sz="2400" dirty="0">
                <a:solidFill>
                  <a:srgbClr val="FF0000"/>
                </a:solidFill>
              </a:rPr>
              <a:t>水</a:t>
            </a:r>
            <a:r>
              <a:rPr lang="zh-TW" altLang="en-US" sz="2400" dirty="0"/>
              <a:t>：具有滋潤、下行、閉藏之特性，而腎具藏精且主水，故以腎屬水。</a:t>
            </a:r>
            <a:endParaRPr lang="en-US" altLang="zh-TW" sz="2400" dirty="0"/>
          </a:p>
          <a:p>
            <a:endParaRPr lang="zh-TW"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516835" y="675861"/>
            <a:ext cx="11195436" cy="5755422"/>
          </a:xfrm>
          <a:prstGeom prst="rect">
            <a:avLst/>
          </a:prstGeom>
          <a:noFill/>
        </p:spPr>
        <p:txBody>
          <a:bodyPr wrap="square">
            <a:spAutoFit/>
          </a:bodyPr>
          <a:lstStyle/>
          <a:p>
            <a:r>
              <a:rPr lang="zh-TW" altLang="en-US" sz="2400" dirty="0">
                <a:solidFill>
                  <a:srgbClr val="FF0000"/>
                </a:solidFill>
              </a:rPr>
              <a:t>五行與五臟的病理關係</a:t>
            </a:r>
            <a:endParaRPr lang="en-US" altLang="zh-TW" sz="2400" dirty="0">
              <a:solidFill>
                <a:srgbClr val="FF0000"/>
              </a:solidFill>
            </a:endParaRPr>
          </a:p>
          <a:p>
            <a:endParaRPr lang="en-US" altLang="zh-TW" dirty="0"/>
          </a:p>
          <a:p>
            <a:r>
              <a:rPr lang="zh-TW" altLang="en-US" sz="2400" dirty="0">
                <a:solidFill>
                  <a:srgbClr val="FF0000"/>
                </a:solidFill>
              </a:rPr>
              <a:t>相生問題造</a:t>
            </a:r>
            <a:r>
              <a:rPr lang="en-US" altLang="zh-TW" sz="2400" dirty="0">
                <a:solidFill>
                  <a:srgbClr val="FF0000"/>
                </a:solidFill>
              </a:rPr>
              <a:t>”</a:t>
            </a:r>
            <a:r>
              <a:rPr lang="zh-TW" altLang="en-US" sz="2400" dirty="0">
                <a:solidFill>
                  <a:srgbClr val="FF0000"/>
                </a:solidFill>
              </a:rPr>
              <a:t>母病及子</a:t>
            </a:r>
            <a:r>
              <a:rPr lang="en-US" altLang="zh-TW" sz="2400" dirty="0">
                <a:solidFill>
                  <a:srgbClr val="FF0000"/>
                </a:solidFill>
              </a:rPr>
              <a:t>“</a:t>
            </a:r>
            <a:r>
              <a:rPr lang="zh-TW" altLang="en-US" sz="2400" dirty="0">
                <a:solidFill>
                  <a:srgbClr val="FF0000"/>
                </a:solidFill>
              </a:rPr>
              <a:t>或</a:t>
            </a:r>
            <a:r>
              <a:rPr lang="en-US" altLang="zh-TW" sz="2400" dirty="0">
                <a:solidFill>
                  <a:srgbClr val="FF0000"/>
                </a:solidFill>
              </a:rPr>
              <a:t>”</a:t>
            </a:r>
            <a:r>
              <a:rPr lang="zh-TW" altLang="en-US" sz="2400" dirty="0">
                <a:solidFill>
                  <a:srgbClr val="FF0000"/>
                </a:solidFill>
              </a:rPr>
              <a:t>子病及母</a:t>
            </a:r>
            <a:r>
              <a:rPr lang="en-US" altLang="zh-TW" sz="2400" dirty="0">
                <a:solidFill>
                  <a:srgbClr val="FF0000"/>
                </a:solidFill>
              </a:rPr>
              <a:t>“</a:t>
            </a:r>
            <a:endParaRPr lang="en-US" altLang="zh-TW" sz="2400" dirty="0">
              <a:solidFill>
                <a:srgbClr val="FF0000"/>
              </a:solidFill>
            </a:endParaRPr>
          </a:p>
          <a:p>
            <a:r>
              <a:rPr lang="zh-TW" altLang="en-US" sz="2000" dirty="0"/>
              <a:t>母病及子：例如：腎屬水，肝屬木，水能生木，故腎為母，肝為子。腎病及肝即是母病及子，臨床常見</a:t>
            </a:r>
            <a:r>
              <a:rPr lang="en-US" altLang="zh-TW" sz="2000" dirty="0"/>
              <a:t>“</a:t>
            </a:r>
            <a:r>
              <a:rPr lang="zh-TW" altLang="en-US" sz="2000" dirty="0"/>
              <a:t>水不涵木</a:t>
            </a:r>
            <a:r>
              <a:rPr lang="en-US" altLang="zh-TW" sz="2000" dirty="0"/>
              <a:t>”</a:t>
            </a:r>
            <a:r>
              <a:rPr lang="zh-TW" altLang="en-US" sz="2000" dirty="0"/>
              <a:t>，因腎水不足不能涵養肝木，從而形成肝腎陰虛，肝陽上亢。</a:t>
            </a:r>
            <a:endParaRPr lang="en-US" altLang="zh-TW" sz="2000" dirty="0"/>
          </a:p>
          <a:p>
            <a:r>
              <a:rPr lang="zh-TW" altLang="en-US" sz="2000" dirty="0"/>
              <a:t>子病及母：例如：肝屬木，心屬火，木能生火，故肝為母，心為子。心病及肝即為子病及母，臨床常見心肝血虛或心肝火旺，這是因為先有心血不足，累及肝血虧虛，而致心肝血虛，或是心火旺盛累及至肝，引動肝火，從而形成心肝火旺。</a:t>
            </a:r>
            <a:endParaRPr lang="en-US" altLang="zh-TW" sz="2000" dirty="0"/>
          </a:p>
          <a:p>
            <a:endParaRPr lang="en-US" altLang="zh-TW" dirty="0"/>
          </a:p>
          <a:p>
            <a:r>
              <a:rPr lang="zh-TW" altLang="en-US" sz="2400" dirty="0">
                <a:solidFill>
                  <a:srgbClr val="FF0000"/>
                </a:solidFill>
              </a:rPr>
              <a:t>相剋問題造成五行相乘、相侮　　</a:t>
            </a:r>
            <a:endParaRPr lang="zh-TW" altLang="en-US" sz="2400" dirty="0">
              <a:solidFill>
                <a:srgbClr val="FF0000"/>
              </a:solidFill>
            </a:endParaRPr>
          </a:p>
          <a:p>
            <a:r>
              <a:rPr lang="zh-TW" altLang="en-US" sz="2000" dirty="0"/>
              <a:t>五行相乘～～～定義：相剋太過，例如：木旺乘土，肝脾不和，肝脾不調。</a:t>
            </a:r>
            <a:endParaRPr lang="zh-TW" altLang="en-US" sz="2000" dirty="0"/>
          </a:p>
          <a:p>
            <a:r>
              <a:rPr lang="zh-TW" altLang="en-US" sz="2000" dirty="0"/>
              <a:t>　　　　　　　治療原則～調和肝脾</a:t>
            </a:r>
            <a:endParaRPr lang="zh-TW" altLang="en-US" sz="2000" dirty="0"/>
          </a:p>
          <a:p>
            <a:r>
              <a:rPr lang="zh-TW" altLang="en-US" sz="2000" dirty="0"/>
              <a:t>規律：相乘次序與相剋同，旦被剋者更加虛弱。</a:t>
            </a:r>
            <a:endParaRPr lang="zh-TW" altLang="en-US" sz="2000" dirty="0"/>
          </a:p>
          <a:p>
            <a:endParaRPr lang="zh-TW" altLang="en-US" sz="2000" dirty="0"/>
          </a:p>
          <a:p>
            <a:r>
              <a:rPr lang="zh-TW" altLang="en-US" sz="2000" dirty="0"/>
              <a:t>五行相侮～～～定義：反剋，例如：木火刑金，肝火亢盛，肺金不僅無力制約肝木，反遭肝火之反向克制，而出現急躁易怒，面紅目赤，甚則咳逆上氣，咯血等肝木反侮肺金的症狀</a:t>
            </a:r>
            <a:endParaRPr lang="zh-TW" altLang="en-US" sz="2000" dirty="0"/>
          </a:p>
          <a:p>
            <a:r>
              <a:rPr lang="zh-TW" altLang="en-US" sz="2000" dirty="0"/>
              <a:t>　　　　　　　治療原則～佐金平木法：是滋肺陰清肝火以治療肝火犯肺</a:t>
            </a:r>
            <a:endParaRPr lang="zh-TW" altLang="en-US" sz="2000" dirty="0"/>
          </a:p>
          <a:p>
            <a:r>
              <a:rPr lang="zh-TW" altLang="en-US" sz="2000" dirty="0"/>
              <a:t>規律：與相剋次序相反。</a:t>
            </a:r>
            <a:endParaRPr lang="zh-TW" alt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705015" y="723568"/>
            <a:ext cx="11036411" cy="5324535"/>
          </a:xfrm>
          <a:prstGeom prst="rect">
            <a:avLst/>
          </a:prstGeom>
          <a:noFill/>
        </p:spPr>
        <p:txBody>
          <a:bodyPr wrap="square">
            <a:spAutoFit/>
          </a:bodyPr>
          <a:lstStyle/>
          <a:p>
            <a:r>
              <a:rPr lang="zh-TW" altLang="en-US" sz="2400" dirty="0">
                <a:solidFill>
                  <a:srgbClr val="FF0000"/>
                </a:solidFill>
              </a:rPr>
              <a:t>五行用於疾病的診斷</a:t>
            </a:r>
            <a:endParaRPr lang="en-US" altLang="zh-TW" sz="2400" dirty="0">
              <a:solidFill>
                <a:srgbClr val="FF0000"/>
              </a:solidFill>
            </a:endParaRPr>
          </a:p>
          <a:p>
            <a:endParaRPr lang="en-US" altLang="zh-TW" dirty="0"/>
          </a:p>
          <a:p>
            <a:r>
              <a:rPr lang="zh-TW" altLang="en-US" sz="2000" dirty="0"/>
              <a:t>中醫診斷的基本原則</a:t>
            </a:r>
            <a:endParaRPr lang="zh-TW" altLang="en-US" sz="2000" dirty="0"/>
          </a:p>
          <a:p>
            <a:r>
              <a:rPr lang="en-US" altLang="zh-TW" sz="2000" dirty="0"/>
              <a:t>(</a:t>
            </a:r>
            <a:r>
              <a:rPr lang="zh-TW" altLang="en-US" sz="2000" dirty="0"/>
              <a:t>一</a:t>
            </a:r>
            <a:r>
              <a:rPr lang="en-US" altLang="zh-TW" sz="2000" dirty="0"/>
              <a:t>)	</a:t>
            </a:r>
            <a:r>
              <a:rPr lang="zh-TW" altLang="en-US" sz="2000" dirty="0"/>
              <a:t>整體審察</a:t>
            </a:r>
            <a:r>
              <a:rPr lang="en-US" altLang="zh-TW" sz="2000" dirty="0"/>
              <a:t>(</a:t>
            </a:r>
            <a:r>
              <a:rPr lang="zh-TW" altLang="en-US" sz="2000" dirty="0"/>
              <a:t>整體觀念、審察內外</a:t>
            </a:r>
            <a:r>
              <a:rPr lang="en-US" altLang="zh-TW" sz="2000" dirty="0"/>
              <a:t>)</a:t>
            </a:r>
            <a:endParaRPr lang="en-US" altLang="zh-TW" sz="2000" dirty="0"/>
          </a:p>
          <a:p>
            <a:r>
              <a:rPr lang="en-US" altLang="zh-TW" sz="2000" dirty="0"/>
              <a:t>(</a:t>
            </a:r>
            <a:r>
              <a:rPr lang="zh-TW" altLang="en-US" sz="2000" dirty="0"/>
              <a:t>二</a:t>
            </a:r>
            <a:r>
              <a:rPr lang="en-US" altLang="zh-TW" sz="2000" dirty="0"/>
              <a:t>)	</a:t>
            </a:r>
            <a:r>
              <a:rPr lang="zh-TW" altLang="en-US" sz="2000" dirty="0"/>
              <a:t>診法合參</a:t>
            </a:r>
            <a:r>
              <a:rPr lang="en-US" altLang="zh-TW" sz="2000" dirty="0"/>
              <a:t>(</a:t>
            </a:r>
            <a:r>
              <a:rPr lang="zh-TW" altLang="en-US" sz="2000" dirty="0"/>
              <a:t>四診合參</a:t>
            </a:r>
            <a:r>
              <a:rPr lang="en-US" altLang="zh-TW" sz="2000" dirty="0"/>
              <a:t>)</a:t>
            </a:r>
            <a:r>
              <a:rPr lang="zh-TW" altLang="en-US" sz="2000" dirty="0"/>
              <a:t>：望、聞、問、切並重、相互參用</a:t>
            </a:r>
            <a:endParaRPr lang="zh-TW" altLang="en-US" sz="2000" dirty="0"/>
          </a:p>
          <a:p>
            <a:r>
              <a:rPr lang="en-US" altLang="zh-TW" sz="2000" dirty="0"/>
              <a:t>(</a:t>
            </a:r>
            <a:r>
              <a:rPr lang="zh-TW" altLang="en-US" sz="2000" dirty="0"/>
              <a:t>三</a:t>
            </a:r>
            <a:r>
              <a:rPr lang="en-US" altLang="zh-TW" sz="2000" dirty="0"/>
              <a:t>)	</a:t>
            </a:r>
            <a:r>
              <a:rPr lang="zh-TW" altLang="en-US" sz="2000" dirty="0"/>
              <a:t>病證結合</a:t>
            </a:r>
            <a:r>
              <a:rPr lang="en-US" altLang="zh-TW" sz="2000" dirty="0"/>
              <a:t>—</a:t>
            </a:r>
            <a:r>
              <a:rPr lang="zh-TW" altLang="en-US" sz="2000" dirty="0"/>
              <a:t>辨病與辨證相結合</a:t>
            </a:r>
            <a:endParaRPr lang="zh-TW" altLang="en-US" sz="2000" dirty="0"/>
          </a:p>
          <a:p>
            <a:r>
              <a:rPr lang="zh-TW" altLang="en-US" sz="2000" dirty="0">
                <a:solidFill>
                  <a:srgbClr val="FF0000"/>
                </a:solidFill>
              </a:rPr>
              <a:t>病</a:t>
            </a:r>
            <a:r>
              <a:rPr lang="en-US" altLang="zh-TW" sz="2000" dirty="0"/>
              <a:t>—</a:t>
            </a:r>
            <a:r>
              <a:rPr lang="zh-TW" altLang="en-US" sz="2000" dirty="0"/>
              <a:t>對疾病全過程的特點和規律的概括</a:t>
            </a:r>
            <a:endParaRPr lang="zh-TW" altLang="en-US" sz="2000" dirty="0"/>
          </a:p>
          <a:p>
            <a:r>
              <a:rPr lang="zh-TW" altLang="en-US" sz="2000" dirty="0">
                <a:solidFill>
                  <a:srgbClr val="FF0000"/>
                </a:solidFill>
              </a:rPr>
              <a:t>證</a:t>
            </a:r>
            <a:r>
              <a:rPr lang="en-US" altLang="zh-TW" sz="2000" dirty="0"/>
              <a:t>—</a:t>
            </a:r>
            <a:r>
              <a:rPr lang="zh-TW" altLang="en-US" sz="2000" dirty="0"/>
              <a:t>對疾病發展過程中某一個階段，對病因、病性、病位、病勢的概況。它反映了疾病的本質</a:t>
            </a:r>
            <a:endParaRPr lang="zh-TW" altLang="en-US" sz="2000" dirty="0"/>
          </a:p>
          <a:p>
            <a:r>
              <a:rPr lang="zh-TW" altLang="en-US" sz="2000" dirty="0">
                <a:solidFill>
                  <a:srgbClr val="FF0000"/>
                </a:solidFill>
              </a:rPr>
              <a:t>症</a:t>
            </a:r>
            <a:r>
              <a:rPr lang="en-US" altLang="zh-TW" sz="2000" dirty="0"/>
              <a:t>—</a:t>
            </a:r>
            <a:r>
              <a:rPr lang="zh-TW" altLang="en-US" sz="2000" dirty="0"/>
              <a:t>單獨的症狀和體征</a:t>
            </a:r>
            <a:endParaRPr lang="zh-TW" altLang="en-US" sz="2000" dirty="0"/>
          </a:p>
          <a:p>
            <a:endParaRPr lang="en-US" altLang="zh-TW" sz="2000" dirty="0"/>
          </a:p>
          <a:p>
            <a:r>
              <a:rPr lang="en-US" altLang="zh-TW" sz="2000" dirty="0"/>
              <a:t>1.</a:t>
            </a:r>
            <a:r>
              <a:rPr lang="zh-TW" altLang="en-US" sz="2000" dirty="0"/>
              <a:t>用於四診：內臟活動功能及其相互關係的異常變化可以反映到體表相應的組織器官，出現色澤、聲音、形態、脈象等諸方面的異常變化。由於五臟、五色、五味、五體</a:t>
            </a:r>
            <a:r>
              <a:rPr lang="en-US" altLang="zh-TW" sz="2000" dirty="0"/>
              <a:t>……</a:t>
            </a:r>
            <a:r>
              <a:rPr lang="zh-TW" altLang="en-US" sz="2000" dirty="0"/>
              <a:t>等皆有特定關係，因此臨床診斷疾病時就可以綜合望、聞、問、切四診獲得的資料，再根據五行的歸屬及其生剋乘侮的變化來推斷病情。</a:t>
            </a:r>
            <a:endParaRPr lang="en-US" altLang="zh-TW" sz="2000" dirty="0"/>
          </a:p>
          <a:p>
            <a:endParaRPr lang="en-US" altLang="zh-TW" sz="2000" dirty="0"/>
          </a:p>
          <a:p>
            <a:r>
              <a:rPr lang="en-US" altLang="zh-TW" sz="2000" dirty="0"/>
              <a:t>2.</a:t>
            </a:r>
            <a:r>
              <a:rPr lang="zh-TW" altLang="en-US" sz="2000" dirty="0"/>
              <a:t>用於推斷病情：根據五色之間的生剋關係及脈象表現來推測病情的順逆及預後的狀況。</a:t>
            </a:r>
            <a:endParaRPr lang="en-US" altLang="zh-TW" sz="2000" dirty="0"/>
          </a:p>
          <a:p>
            <a:endParaRPr lang="zh-TW"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604298" y="341906"/>
            <a:ext cx="11402171" cy="6278642"/>
          </a:xfrm>
          <a:prstGeom prst="rect">
            <a:avLst/>
          </a:prstGeom>
          <a:noFill/>
        </p:spPr>
        <p:txBody>
          <a:bodyPr wrap="square">
            <a:spAutoFit/>
          </a:bodyPr>
          <a:lstStyle/>
          <a:p>
            <a:r>
              <a:rPr lang="zh-TW" altLang="en-US" sz="2400" dirty="0">
                <a:solidFill>
                  <a:srgbClr val="FF0000"/>
                </a:solidFill>
              </a:rPr>
              <a:t>五行用於疾病的治療</a:t>
            </a:r>
            <a:endParaRPr lang="en-US" altLang="zh-TW" sz="2400" dirty="0">
              <a:solidFill>
                <a:srgbClr val="FF0000"/>
              </a:solidFill>
            </a:endParaRPr>
          </a:p>
          <a:p>
            <a:endParaRPr lang="en-US" altLang="zh-TW" dirty="0"/>
          </a:p>
          <a:p>
            <a:r>
              <a:rPr lang="en-US" altLang="zh-TW" sz="2000" dirty="0"/>
              <a:t>1.</a:t>
            </a:r>
            <a:r>
              <a:rPr lang="zh-TW" altLang="en-US" sz="2000" dirty="0"/>
              <a:t>利用五行相生確定治則和治法：</a:t>
            </a:r>
            <a:endParaRPr lang="en-US" altLang="zh-TW" sz="2000" dirty="0"/>
          </a:p>
          <a:p>
            <a:r>
              <a:rPr lang="zh-TW" altLang="en-US" sz="2000" dirty="0"/>
              <a:t>   </a:t>
            </a:r>
            <a:r>
              <a:rPr lang="zh-TW" altLang="en-US" sz="2000" dirty="0">
                <a:solidFill>
                  <a:srgbClr val="FF0000"/>
                </a:solidFill>
              </a:rPr>
              <a:t>治則： 虛則補其母</a:t>
            </a:r>
            <a:r>
              <a:rPr lang="zh-TW" altLang="en-US" sz="2000" dirty="0"/>
              <a:t>：一臟之虛證不僅需要補其本臟之虛衰，更應藉由五行相生之 次序補益其母臟。</a:t>
            </a:r>
            <a:endParaRPr lang="en-US" altLang="zh-TW" sz="2000" dirty="0"/>
          </a:p>
          <a:p>
            <a:r>
              <a:rPr lang="zh-TW" altLang="en-US" sz="2000" dirty="0"/>
              <a:t>              </a:t>
            </a:r>
            <a:r>
              <a:rPr lang="en-US" altLang="zh-TW" sz="2000" dirty="0"/>
              <a:t>ex</a:t>
            </a:r>
            <a:r>
              <a:rPr lang="zh-TW" altLang="en-US" sz="2000" dirty="0"/>
              <a:t>：肝的陰血不足，除了用補肝藥物以外，還可以用補益肝腎的方法，通過水生木的作用來促使肝臟的恢復。</a:t>
            </a:r>
            <a:endParaRPr lang="en-US" altLang="zh-TW" sz="2000" dirty="0"/>
          </a:p>
          <a:p>
            <a:r>
              <a:rPr lang="zh-TW" altLang="en-US" sz="2000" dirty="0"/>
              <a:t>                </a:t>
            </a:r>
            <a:r>
              <a:rPr lang="zh-TW" altLang="en-US" sz="2000" dirty="0">
                <a:solidFill>
                  <a:srgbClr val="FF0000"/>
                </a:solidFill>
              </a:rPr>
              <a:t>實則瀉其子</a:t>
            </a:r>
            <a:r>
              <a:rPr lang="zh-TW" altLang="en-US" sz="2000" dirty="0"/>
              <a:t>：一臟之實證不僅需要瀉其本臟之實，可以根據五行相生瀉其子臟，來幫助瀉其母臟。</a:t>
            </a:r>
            <a:endParaRPr lang="en-US" altLang="zh-TW" sz="2000" dirty="0"/>
          </a:p>
          <a:p>
            <a:r>
              <a:rPr lang="zh-TW" altLang="en-US" sz="2000" dirty="0"/>
              <a:t>              </a:t>
            </a:r>
            <a:r>
              <a:rPr lang="en-US" altLang="zh-TW" sz="2000" dirty="0"/>
              <a:t>ex</a:t>
            </a:r>
            <a:r>
              <a:rPr lang="zh-TW" altLang="en-US" sz="2000" dirty="0"/>
              <a:t>：肝火熾盛，出現肝實證時，除了用瀉肝藥以外，還可以用瀉心火的方式以消除過旺的肝火。</a:t>
            </a:r>
            <a:endParaRPr lang="en-US" altLang="zh-TW" sz="2000" dirty="0"/>
          </a:p>
          <a:p>
            <a:r>
              <a:rPr lang="zh-TW" altLang="en-US" sz="2000" dirty="0"/>
              <a:t>  </a:t>
            </a:r>
            <a:r>
              <a:rPr lang="zh-TW" altLang="en-US" sz="2000" dirty="0">
                <a:solidFill>
                  <a:srgbClr val="FF0000"/>
                </a:solidFill>
              </a:rPr>
              <a:t>治法：</a:t>
            </a:r>
            <a:r>
              <a:rPr lang="zh-TW" altLang="en-US" sz="2000" dirty="0"/>
              <a:t>滋水涵木、益火補土、培火生金、金水相生</a:t>
            </a:r>
            <a:endParaRPr lang="en-US" altLang="zh-TW" sz="2000" dirty="0"/>
          </a:p>
          <a:p>
            <a:endParaRPr lang="en-US" altLang="zh-TW" sz="2000" dirty="0"/>
          </a:p>
          <a:p>
            <a:r>
              <a:rPr lang="en-US" altLang="zh-TW" sz="2000" dirty="0"/>
              <a:t>2.</a:t>
            </a:r>
            <a:r>
              <a:rPr lang="zh-TW" altLang="en-US" sz="2000" dirty="0"/>
              <a:t>利用五行相剋確定治則和治法：</a:t>
            </a:r>
            <a:endParaRPr lang="zh-TW" altLang="en-US" sz="2000" dirty="0"/>
          </a:p>
          <a:p>
            <a:r>
              <a:rPr lang="zh-TW" altLang="en-US" sz="2000" dirty="0"/>
              <a:t>   </a:t>
            </a:r>
            <a:r>
              <a:rPr lang="zh-TW" altLang="en-US" sz="2000" dirty="0">
                <a:solidFill>
                  <a:srgbClr val="FF0000"/>
                </a:solidFill>
              </a:rPr>
              <a:t>治則：</a:t>
            </a:r>
            <a:r>
              <a:rPr lang="zh-TW" altLang="en-US" sz="2000" dirty="0"/>
              <a:t>因為五臟相剋規律異常出現的相乘、相侮等病理原因，不外乎</a:t>
            </a:r>
            <a:r>
              <a:rPr lang="en-US" altLang="zh-TW" sz="2000" dirty="0"/>
              <a:t>”</a:t>
            </a:r>
            <a:r>
              <a:rPr lang="zh-TW" altLang="en-US" sz="2000" dirty="0"/>
              <a:t>太過</a:t>
            </a:r>
            <a:r>
              <a:rPr lang="en-US" altLang="zh-TW" sz="2000" dirty="0"/>
              <a:t>”</a:t>
            </a:r>
            <a:r>
              <a:rPr lang="zh-TW" altLang="en-US" sz="2000" dirty="0"/>
              <a:t>和</a:t>
            </a:r>
            <a:r>
              <a:rPr lang="en-US" altLang="zh-TW" sz="2000" dirty="0"/>
              <a:t>”</a:t>
            </a:r>
            <a:r>
              <a:rPr lang="zh-TW" altLang="en-US" sz="2000" dirty="0"/>
              <a:t>不及</a:t>
            </a:r>
            <a:r>
              <a:rPr lang="en-US" altLang="zh-TW" sz="2000" dirty="0"/>
              <a:t>”</a:t>
            </a:r>
            <a:r>
              <a:rPr lang="zh-TW" altLang="en-US" sz="2000" dirty="0"/>
              <a:t>兩方面所以採取抑強扶弱的治則。</a:t>
            </a:r>
            <a:endParaRPr lang="en-US" altLang="zh-TW" sz="2000" dirty="0"/>
          </a:p>
          <a:p>
            <a:r>
              <a:rPr lang="zh-TW" altLang="en-US" sz="2000" dirty="0">
                <a:solidFill>
                  <a:srgbClr val="FF0000"/>
                </a:solidFill>
              </a:rPr>
              <a:t>抑強：</a:t>
            </a:r>
            <a:r>
              <a:rPr lang="zh-TW" altLang="en-US" sz="2000" dirty="0"/>
              <a:t>太過引起的相乘、相侮。如肝氣橫逆，乘脾犯胃，出現的肝脾不調、肝胃不和，稱為</a:t>
            </a:r>
            <a:r>
              <a:rPr lang="en-US" altLang="zh-TW" sz="2000" dirty="0">
                <a:latin typeface="新細明體" panose="02020500000000000000" charset="-120"/>
                <a:ea typeface="新細明體" panose="02020500000000000000" charset="-120"/>
              </a:rPr>
              <a:t>｢</a:t>
            </a:r>
            <a:r>
              <a:rPr lang="zh-TW" altLang="en-US" sz="2000" dirty="0"/>
              <a:t>木旺乘土</a:t>
            </a:r>
            <a:r>
              <a:rPr lang="en-US" altLang="zh-TW" sz="2000" dirty="0"/>
              <a:t>｣</a:t>
            </a:r>
            <a:r>
              <a:rPr lang="zh-TW" altLang="en-US" sz="2000" dirty="0"/>
              <a:t>。所以應疏肝平肝為主。抑其強者則弱者自然可以恢復。</a:t>
            </a:r>
            <a:endParaRPr lang="en-US" altLang="zh-TW" sz="2000" dirty="0"/>
          </a:p>
          <a:p>
            <a:r>
              <a:rPr lang="zh-TW" altLang="en-US" sz="2000" dirty="0">
                <a:solidFill>
                  <a:srgbClr val="FF0000"/>
                </a:solidFill>
              </a:rPr>
              <a:t>扶弱：</a:t>
            </a:r>
            <a:r>
              <a:rPr lang="zh-TW" altLang="en-US" sz="2000" dirty="0"/>
              <a:t>不及引起的相乘、相侮。如脾胃虛弱，肝氣乘虛而入，導致肝脾不和，稱為</a:t>
            </a:r>
            <a:r>
              <a:rPr lang="en-US" altLang="zh-TW" sz="2000" dirty="0"/>
              <a:t>｢</a:t>
            </a:r>
            <a:r>
              <a:rPr lang="zh-TW" altLang="en-US" sz="2000" dirty="0"/>
              <a:t>土虛木乘</a:t>
            </a:r>
            <a:r>
              <a:rPr lang="en-US" altLang="zh-TW" sz="2000" dirty="0">
                <a:latin typeface="新細明體" panose="02020500000000000000" charset="-120"/>
                <a:ea typeface="新細明體" panose="02020500000000000000" charset="-120"/>
              </a:rPr>
              <a:t>｣</a:t>
            </a:r>
            <a:r>
              <a:rPr lang="zh-TW" altLang="en-US" sz="2000" dirty="0"/>
              <a:t>。治療應以健脾益氣為主。</a:t>
            </a:r>
            <a:endParaRPr lang="en-US" altLang="zh-TW" sz="2000" dirty="0"/>
          </a:p>
          <a:p>
            <a:r>
              <a:rPr lang="zh-TW" altLang="en-US" sz="2000" dirty="0">
                <a:solidFill>
                  <a:srgbClr val="FF0000"/>
                </a:solidFill>
              </a:rPr>
              <a:t>治法：</a:t>
            </a:r>
            <a:r>
              <a:rPr lang="zh-TW" altLang="en-US" sz="2000" dirty="0"/>
              <a:t>抑木扶土、培土制水、佐金平木、瀉南補北</a:t>
            </a:r>
            <a:endParaRPr lang="zh-TW"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649356" y="874643"/>
            <a:ext cx="10893287" cy="5016758"/>
          </a:xfrm>
          <a:prstGeom prst="rect">
            <a:avLst/>
          </a:prstGeom>
          <a:noFill/>
        </p:spPr>
        <p:txBody>
          <a:bodyPr wrap="square">
            <a:spAutoFit/>
          </a:bodyPr>
          <a:lstStyle/>
          <a:p>
            <a:r>
              <a:rPr lang="en-US" altLang="zh-TW" sz="2000" dirty="0">
                <a:solidFill>
                  <a:srgbClr val="FF0000"/>
                </a:solidFill>
              </a:rPr>
              <a:t>3.</a:t>
            </a:r>
            <a:r>
              <a:rPr lang="zh-TW" altLang="en-US" sz="2000" dirty="0">
                <a:solidFill>
                  <a:srgbClr val="FF0000"/>
                </a:solidFill>
              </a:rPr>
              <a:t>指導臟腑用藥：</a:t>
            </a:r>
            <a:endParaRPr lang="en-US" altLang="zh-TW" sz="2000" dirty="0">
              <a:solidFill>
                <a:srgbClr val="FF0000"/>
              </a:solidFill>
            </a:endParaRPr>
          </a:p>
          <a:p>
            <a:r>
              <a:rPr lang="zh-TW" altLang="en-US" sz="2000" dirty="0"/>
              <a:t>        不同的藥物有不同的顏色與氣味，以顏色分，有青、赤、黃、白、黑，為五色。以氣味辨，有酸、苦、甘、辛、鹹，為五味。在臨床上臟腑用藥，按照五行歸屬，除了色、味外，還必須結合藥物的四氣</a:t>
            </a:r>
            <a:r>
              <a:rPr lang="en-US" altLang="zh-TW" sz="2000" dirty="0"/>
              <a:t>(</a:t>
            </a:r>
            <a:r>
              <a:rPr lang="zh-TW" altLang="en-US" sz="2000" dirty="0"/>
              <a:t>寒、熱、溫、涼</a:t>
            </a:r>
            <a:r>
              <a:rPr lang="en-US" altLang="zh-TW" sz="2000" dirty="0"/>
              <a:t>)</a:t>
            </a:r>
            <a:r>
              <a:rPr lang="zh-TW" altLang="en-US" sz="2000" dirty="0"/>
              <a:t>和升降浮沉等理論綜合分析，辨證應用。</a:t>
            </a:r>
            <a:endParaRPr lang="en-US" altLang="zh-TW" sz="2000" dirty="0"/>
          </a:p>
          <a:p>
            <a:endParaRPr lang="en-US" altLang="zh-TW" sz="2000" dirty="0"/>
          </a:p>
          <a:p>
            <a:endParaRPr lang="en-US" altLang="zh-TW" sz="2000" dirty="0"/>
          </a:p>
          <a:p>
            <a:r>
              <a:rPr lang="en-US" altLang="zh-TW" sz="2000" dirty="0">
                <a:solidFill>
                  <a:srgbClr val="FF0000"/>
                </a:solidFill>
              </a:rPr>
              <a:t>4.</a:t>
            </a:r>
            <a:r>
              <a:rPr lang="zh-TW" altLang="en-US" sz="2000" dirty="0">
                <a:solidFill>
                  <a:srgbClr val="FF0000"/>
                </a:solidFill>
              </a:rPr>
              <a:t>控制疾病的傳變：</a:t>
            </a:r>
            <a:endParaRPr lang="en-US" altLang="zh-TW" sz="2000" dirty="0">
              <a:solidFill>
                <a:srgbClr val="FF0000"/>
              </a:solidFill>
            </a:endParaRPr>
          </a:p>
          <a:p>
            <a:r>
              <a:rPr lang="zh-TW" altLang="en-US" sz="2000" dirty="0"/>
              <a:t>        疾病的傳變，多見於一臟受病，波及他臟而致疾病發生傳變。因此、治療時除了對本臟進行處理外，還應考慮到與其有關的臟腑是否會被影響。進一步控制傳變，從而使其恢復正常功能。</a:t>
            </a:r>
            <a:endParaRPr lang="en-US" altLang="zh-TW" sz="2000" dirty="0"/>
          </a:p>
          <a:p>
            <a:r>
              <a:rPr lang="zh-TW" altLang="zh-TW" sz="2000" dirty="0"/>
              <a:t>《</a:t>
            </a:r>
            <a:r>
              <a:rPr lang="zh-TW" altLang="en-US" sz="2000" dirty="0"/>
              <a:t>金匱要略</a:t>
            </a:r>
            <a:r>
              <a:rPr lang="en-US" altLang="zh-TW" sz="2000" dirty="0"/>
              <a:t>》</a:t>
            </a:r>
            <a:r>
              <a:rPr lang="zh-TW" altLang="en-US" sz="2000" dirty="0"/>
              <a:t>說：見肝之病，當知傳脾，當先實脾。四季脾旺不受邪，既勿補之。</a:t>
            </a:r>
            <a:endParaRPr lang="en-US" altLang="zh-TW" sz="2000" dirty="0"/>
          </a:p>
          <a:p>
            <a:endParaRPr lang="en-US" altLang="zh-TW" sz="2000" dirty="0"/>
          </a:p>
          <a:p>
            <a:r>
              <a:rPr lang="zh-TW" altLang="en-US" sz="2000" dirty="0"/>
              <a:t>針灸療法中，將手足十二經脈的手足末端的五輸穴井、滎、輸、經、合，分別配屬於木、火、土、金、水五行。根據不同的病情以五行的規律進行選穴治療。</a:t>
            </a:r>
            <a:endParaRPr lang="en-US" altLang="zh-TW" sz="2000" dirty="0"/>
          </a:p>
          <a:p>
            <a:endParaRPr lang="en-US" altLang="zh-TW" sz="2000" dirty="0"/>
          </a:p>
          <a:p>
            <a:r>
              <a:rPr lang="zh-TW" altLang="en-US" sz="2000" dirty="0"/>
              <a:t>情緒、精神療法，人的情緒活動屬於五臟功能之一，而情致太過則會損傷相應內臟，臨床上可以用情志之間得相互制約關係來達到治療目的。</a:t>
            </a:r>
            <a:endParaRPr lang="zh-TW" alt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1"/>
          <a:stretch>
            <a:fillRect/>
          </a:stretch>
        </p:blipFill>
        <p:spPr>
          <a:xfrm>
            <a:off x="464227" y="385194"/>
            <a:ext cx="12345324" cy="625016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415787" y="256632"/>
            <a:ext cx="11360426" cy="6555641"/>
          </a:xfrm>
          <a:prstGeom prst="rect">
            <a:avLst/>
          </a:prstGeom>
          <a:noFill/>
        </p:spPr>
        <p:txBody>
          <a:bodyPr wrap="square">
            <a:spAutoFit/>
          </a:bodyPr>
          <a:lstStyle/>
          <a:p>
            <a:r>
              <a:rPr lang="zh-TW" altLang="en-US" sz="2400" dirty="0">
                <a:solidFill>
                  <a:srgbClr val="FF0000"/>
                </a:solidFill>
              </a:rPr>
              <a:t>中醫五臟六腑指的是哪些器官？</a:t>
            </a:r>
            <a:endParaRPr lang="zh-TW" altLang="en-US" sz="2400" dirty="0">
              <a:solidFill>
                <a:srgbClr val="FF0000"/>
              </a:solidFill>
            </a:endParaRPr>
          </a:p>
          <a:p>
            <a:endParaRPr lang="zh-TW" altLang="en-US" dirty="0"/>
          </a:p>
          <a:p>
            <a:r>
              <a:rPr lang="zh-TW" altLang="en-US" dirty="0"/>
              <a:t>中醫對於五臟六腑的定義與西醫不太相同，西醫以解剖的角度，認定臟腑都是一個明確存在的器官。而中醫卻視臟腑為一種生理功能的系統，這個系統可能同時承擔了西醫認定的好幾個器官所概括的功能。</a:t>
            </a:r>
            <a:endParaRPr lang="zh-TW" altLang="en-US" dirty="0"/>
          </a:p>
          <a:p>
            <a:endParaRPr lang="zh-TW" altLang="en-US" dirty="0"/>
          </a:p>
          <a:p>
            <a:r>
              <a:rPr lang="zh-TW" altLang="en-US" dirty="0">
                <a:solidFill>
                  <a:srgbClr val="FF0000"/>
                </a:solidFill>
              </a:rPr>
              <a:t>肝：</a:t>
            </a:r>
            <a:endParaRPr lang="zh-TW" altLang="en-US" dirty="0">
              <a:solidFill>
                <a:srgbClr val="FF0000"/>
              </a:solidFill>
            </a:endParaRPr>
          </a:p>
          <a:p>
            <a:r>
              <a:rPr lang="zh-TW" altLang="en-US" dirty="0"/>
              <a:t>西醫＝肝臟</a:t>
            </a:r>
            <a:endParaRPr lang="zh-TW" altLang="en-US" dirty="0"/>
          </a:p>
          <a:p>
            <a:r>
              <a:rPr lang="zh-TW" altLang="en-US" dirty="0"/>
              <a:t>中醫＝造血作用＋思考</a:t>
            </a:r>
            <a:r>
              <a:rPr lang="en-US" altLang="zh-TW" dirty="0"/>
              <a:t>~</a:t>
            </a:r>
            <a:r>
              <a:rPr lang="zh-TW" altLang="en-US" dirty="0"/>
              <a:t>與眼睛、指甲相關。</a:t>
            </a:r>
            <a:endParaRPr lang="zh-TW" altLang="en-US" dirty="0"/>
          </a:p>
          <a:p>
            <a:r>
              <a:rPr lang="zh-TW" altLang="en-US" dirty="0">
                <a:solidFill>
                  <a:srgbClr val="FF0000"/>
                </a:solidFill>
              </a:rPr>
              <a:t>心：</a:t>
            </a:r>
            <a:endParaRPr lang="zh-TW" altLang="en-US" dirty="0">
              <a:solidFill>
                <a:srgbClr val="FF0000"/>
              </a:solidFill>
            </a:endParaRPr>
          </a:p>
          <a:p>
            <a:r>
              <a:rPr lang="zh-TW" altLang="en-US" dirty="0"/>
              <a:t>西醫＝腦和心的綜合體，故又稱心神</a:t>
            </a:r>
            <a:endParaRPr lang="zh-TW" altLang="en-US" dirty="0"/>
          </a:p>
          <a:p>
            <a:r>
              <a:rPr lang="zh-TW" altLang="en-US" dirty="0"/>
              <a:t>中醫＝心藏神，心主神明＋思考</a:t>
            </a:r>
            <a:r>
              <a:rPr lang="en-US" altLang="zh-TW" dirty="0"/>
              <a:t>~</a:t>
            </a:r>
            <a:r>
              <a:rPr lang="zh-TW" altLang="en-US" dirty="0"/>
              <a:t>與口舌、血脈相關。</a:t>
            </a:r>
            <a:endParaRPr lang="zh-TW" altLang="en-US" dirty="0"/>
          </a:p>
          <a:p>
            <a:r>
              <a:rPr lang="zh-TW" altLang="en-US" dirty="0">
                <a:solidFill>
                  <a:srgbClr val="FF0000"/>
                </a:solidFill>
              </a:rPr>
              <a:t>脾：</a:t>
            </a:r>
            <a:endParaRPr lang="zh-TW" altLang="en-US" dirty="0">
              <a:solidFill>
                <a:srgbClr val="FF0000"/>
              </a:solidFill>
            </a:endParaRPr>
          </a:p>
          <a:p>
            <a:r>
              <a:rPr lang="zh-TW" altLang="en-US" dirty="0"/>
              <a:t>西醫＝脾臟</a:t>
            </a:r>
            <a:endParaRPr lang="zh-TW" altLang="en-US" dirty="0"/>
          </a:p>
          <a:p>
            <a:r>
              <a:rPr lang="zh-TW" altLang="en-US" dirty="0"/>
              <a:t>中醫＝消化吸收</a:t>
            </a:r>
            <a:r>
              <a:rPr lang="en-US" altLang="zh-TW" dirty="0"/>
              <a:t>~</a:t>
            </a:r>
            <a:r>
              <a:rPr lang="zh-TW" altLang="en-US" dirty="0"/>
              <a:t>吸收營養、運送養分，與口唇、四肢高度相關。</a:t>
            </a:r>
            <a:endParaRPr lang="en-US" altLang="zh-TW" dirty="0"/>
          </a:p>
          <a:p>
            <a:r>
              <a:rPr lang="zh-TW" altLang="en-US" dirty="0">
                <a:solidFill>
                  <a:srgbClr val="FF0000"/>
                </a:solidFill>
              </a:rPr>
              <a:t>肺：</a:t>
            </a:r>
            <a:endParaRPr lang="zh-TW" altLang="en-US" dirty="0">
              <a:solidFill>
                <a:srgbClr val="FF0000"/>
              </a:solidFill>
            </a:endParaRPr>
          </a:p>
          <a:p>
            <a:r>
              <a:rPr lang="zh-TW" altLang="en-US" dirty="0"/>
              <a:t>西醫＝肺臟</a:t>
            </a:r>
            <a:endParaRPr lang="zh-TW" altLang="en-US" dirty="0"/>
          </a:p>
          <a:p>
            <a:r>
              <a:rPr lang="zh-TW" altLang="en-US" dirty="0"/>
              <a:t>中醫＝呼吸＋氣的循環</a:t>
            </a:r>
            <a:r>
              <a:rPr lang="en-US" altLang="zh-TW" dirty="0"/>
              <a:t>~</a:t>
            </a:r>
            <a:r>
              <a:rPr lang="zh-TW" altLang="en-US" dirty="0"/>
              <a:t>使氣往體外散發或向內積聚，與大腸、皮膚、呼吸相關。</a:t>
            </a:r>
            <a:endParaRPr lang="zh-TW" altLang="en-US" dirty="0"/>
          </a:p>
          <a:p>
            <a:r>
              <a:rPr lang="zh-TW" altLang="en-US" dirty="0">
                <a:solidFill>
                  <a:srgbClr val="FF0000"/>
                </a:solidFill>
              </a:rPr>
              <a:t>腎：</a:t>
            </a:r>
            <a:endParaRPr lang="zh-TW" altLang="en-US" dirty="0">
              <a:solidFill>
                <a:srgbClr val="FF0000"/>
              </a:solidFill>
            </a:endParaRPr>
          </a:p>
          <a:p>
            <a:r>
              <a:rPr lang="zh-TW" altLang="en-US" dirty="0"/>
              <a:t>西醫＝腎臟</a:t>
            </a:r>
            <a:endParaRPr lang="zh-TW" altLang="en-US" dirty="0"/>
          </a:p>
          <a:p>
            <a:r>
              <a:rPr lang="zh-TW" altLang="en-US" dirty="0"/>
              <a:t>中醫＝生殖發育＋水分調節</a:t>
            </a:r>
            <a:r>
              <a:rPr lang="en-US" altLang="zh-TW" dirty="0"/>
              <a:t>~</a:t>
            </a:r>
            <a:r>
              <a:rPr lang="zh-TW" altLang="en-US" dirty="0"/>
              <a:t>是免疫力、生命力的根源，與胃、耳、膀胱相關。</a:t>
            </a:r>
            <a:endParaRPr lang="zh-TW" altLang="en-US" dirty="0"/>
          </a:p>
          <a:p>
            <a:endParaRPr lang="zh-TW" altLang="en-US" dirty="0"/>
          </a:p>
          <a:p>
            <a:r>
              <a:rPr lang="zh-TW" altLang="en-US" dirty="0"/>
              <a:t>五臟：心、肝、脾、肺、腎</a:t>
            </a:r>
            <a:endParaRPr lang="zh-TW" altLang="en-US" dirty="0"/>
          </a:p>
          <a:p>
            <a:r>
              <a:rPr lang="zh-TW" altLang="en-US" dirty="0"/>
              <a:t>六腑：膽、胃、大腸、小腸、膀胱和三焦</a:t>
            </a:r>
            <a:endParaRPr lang="zh-TW"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693751" y="320242"/>
            <a:ext cx="11161643" cy="5816977"/>
          </a:xfrm>
          <a:prstGeom prst="rect">
            <a:avLst/>
          </a:prstGeom>
          <a:noFill/>
        </p:spPr>
        <p:txBody>
          <a:bodyPr wrap="square">
            <a:spAutoFit/>
          </a:bodyPr>
          <a:lstStyle/>
          <a:p>
            <a:r>
              <a:rPr lang="zh-TW" altLang="en-US" sz="2400" dirty="0">
                <a:solidFill>
                  <a:srgbClr val="FF0000"/>
                </a:solidFill>
              </a:rPr>
              <a:t>中醫診斷的基本原則：</a:t>
            </a:r>
            <a:endParaRPr lang="en-US" altLang="zh-TW" sz="2400" dirty="0">
              <a:solidFill>
                <a:srgbClr val="FF0000"/>
              </a:solidFill>
            </a:endParaRPr>
          </a:p>
          <a:p>
            <a:endParaRPr lang="en-US" altLang="zh-TW" sz="2400" dirty="0">
              <a:solidFill>
                <a:srgbClr val="FF0000"/>
              </a:solidFill>
            </a:endParaRPr>
          </a:p>
          <a:p>
            <a:r>
              <a:rPr lang="en-US" altLang="zh-TW" dirty="0"/>
              <a:t>(</a:t>
            </a:r>
            <a:r>
              <a:rPr lang="zh-TW" altLang="en-US" dirty="0"/>
              <a:t>一</a:t>
            </a:r>
            <a:r>
              <a:rPr lang="en-US" altLang="zh-TW" dirty="0"/>
              <a:t>)	</a:t>
            </a:r>
            <a:r>
              <a:rPr lang="zh-TW" altLang="en-US" dirty="0"/>
              <a:t>整體審察</a:t>
            </a:r>
            <a:r>
              <a:rPr lang="en-US" altLang="zh-TW" dirty="0"/>
              <a:t>(</a:t>
            </a:r>
            <a:r>
              <a:rPr lang="zh-TW" altLang="en-US" dirty="0"/>
              <a:t>整體觀念、審察內外</a:t>
            </a:r>
            <a:r>
              <a:rPr lang="en-US" altLang="zh-TW" dirty="0"/>
              <a:t>)</a:t>
            </a:r>
            <a:endParaRPr lang="en-US" altLang="zh-TW" dirty="0"/>
          </a:p>
          <a:p>
            <a:r>
              <a:rPr lang="en-US" altLang="zh-TW" dirty="0"/>
              <a:t>(</a:t>
            </a:r>
            <a:r>
              <a:rPr lang="zh-TW" altLang="en-US" dirty="0"/>
              <a:t>二</a:t>
            </a:r>
            <a:r>
              <a:rPr lang="en-US" altLang="zh-TW" dirty="0"/>
              <a:t>)	</a:t>
            </a:r>
            <a:r>
              <a:rPr lang="zh-TW" altLang="en-US" dirty="0"/>
              <a:t>辯證求因、病證結合</a:t>
            </a:r>
            <a:r>
              <a:rPr lang="en-US" altLang="zh-TW" dirty="0"/>
              <a:t>—</a:t>
            </a:r>
            <a:r>
              <a:rPr lang="zh-TW" altLang="en-US" dirty="0"/>
              <a:t>查找病因、病機、辨病與辨證相結合</a:t>
            </a:r>
            <a:endParaRPr lang="zh-TW" altLang="en-US" dirty="0"/>
          </a:p>
          <a:p>
            <a:endParaRPr lang="en-US" altLang="zh-TW" dirty="0"/>
          </a:p>
          <a:p>
            <a:r>
              <a:rPr lang="zh-TW" altLang="en-US" dirty="0"/>
              <a:t>病</a:t>
            </a:r>
            <a:r>
              <a:rPr lang="en-US" altLang="zh-TW" dirty="0"/>
              <a:t>—</a:t>
            </a:r>
            <a:r>
              <a:rPr lang="zh-TW" altLang="en-US" dirty="0"/>
              <a:t>對疾病全過程的特點和規律的概括</a:t>
            </a:r>
            <a:endParaRPr lang="zh-TW" altLang="en-US" dirty="0"/>
          </a:p>
          <a:p>
            <a:r>
              <a:rPr lang="zh-TW" altLang="en-US" dirty="0"/>
              <a:t>證</a:t>
            </a:r>
            <a:r>
              <a:rPr lang="en-US" altLang="zh-TW" dirty="0"/>
              <a:t>—</a:t>
            </a:r>
            <a:r>
              <a:rPr lang="zh-TW" altLang="en-US" dirty="0"/>
              <a:t>對疾病發展過程中某一個階段，對病因、病性、病位、病勢的概況。它反映了疾病的本質</a:t>
            </a:r>
            <a:endParaRPr lang="zh-TW" altLang="en-US" dirty="0"/>
          </a:p>
          <a:p>
            <a:r>
              <a:rPr lang="zh-TW" altLang="en-US" dirty="0"/>
              <a:t>症</a:t>
            </a:r>
            <a:r>
              <a:rPr lang="en-US" altLang="zh-TW" dirty="0"/>
              <a:t>—</a:t>
            </a:r>
            <a:r>
              <a:rPr lang="zh-TW" altLang="en-US" dirty="0"/>
              <a:t>單獨的症狀和體征</a:t>
            </a:r>
            <a:endParaRPr lang="zh-TW" altLang="en-US" dirty="0"/>
          </a:p>
          <a:p>
            <a:endParaRPr lang="en-US" altLang="zh-TW" dirty="0"/>
          </a:p>
          <a:p>
            <a:r>
              <a:rPr lang="en-US" altLang="zh-TW" dirty="0"/>
              <a:t>(</a:t>
            </a:r>
            <a:r>
              <a:rPr lang="zh-TW" altLang="en-US" dirty="0"/>
              <a:t>三</a:t>
            </a:r>
            <a:r>
              <a:rPr lang="en-US" altLang="zh-TW" dirty="0"/>
              <a:t>)	</a:t>
            </a:r>
            <a:r>
              <a:rPr lang="zh-TW" altLang="en-US" dirty="0"/>
              <a:t>四診合參：望、聞、問、切並重、相互參用，不可錯誤的將四診分開理解、診斷。</a:t>
            </a:r>
            <a:endParaRPr lang="zh-TW" altLang="en-US" dirty="0"/>
          </a:p>
          <a:p>
            <a:endParaRPr lang="zh-TW" altLang="en-US" dirty="0"/>
          </a:p>
          <a:p>
            <a:r>
              <a:rPr lang="zh-TW" altLang="en-US" dirty="0"/>
              <a:t>望色</a:t>
            </a:r>
            <a:r>
              <a:rPr lang="en-US" altLang="zh-TW" dirty="0"/>
              <a:t>︰</a:t>
            </a:r>
            <a:endParaRPr lang="en-US" altLang="zh-TW" dirty="0"/>
          </a:p>
          <a:p>
            <a:r>
              <a:rPr lang="en-US" altLang="zh-TW" dirty="0"/>
              <a:t>(</a:t>
            </a:r>
            <a:r>
              <a:rPr lang="zh-TW" altLang="en-US" dirty="0"/>
              <a:t>一</a:t>
            </a:r>
            <a:r>
              <a:rPr lang="en-US" altLang="zh-TW" dirty="0"/>
              <a:t>)	</a:t>
            </a:r>
            <a:r>
              <a:rPr lang="zh-TW" altLang="en-US" dirty="0"/>
              <a:t>常色與病色</a:t>
            </a:r>
            <a:endParaRPr lang="zh-TW" altLang="en-US" dirty="0"/>
          </a:p>
          <a:p>
            <a:r>
              <a:rPr lang="zh-TW" altLang="en-US" dirty="0"/>
              <a:t>常色</a:t>
            </a:r>
            <a:r>
              <a:rPr lang="en-US" altLang="zh-TW" dirty="0"/>
              <a:t>︰</a:t>
            </a:r>
            <a:r>
              <a:rPr lang="zh-TW" altLang="en-US" dirty="0"/>
              <a:t>正常健康的面色</a:t>
            </a:r>
            <a:endParaRPr lang="zh-TW" altLang="en-US" dirty="0"/>
          </a:p>
          <a:p>
            <a:r>
              <a:rPr lang="zh-TW" altLang="en-US" dirty="0"/>
              <a:t> 	主色</a:t>
            </a:r>
            <a:r>
              <a:rPr lang="en-US" altLang="zh-TW" dirty="0"/>
              <a:t>︰</a:t>
            </a:r>
            <a:r>
              <a:rPr lang="zh-TW" altLang="en-US" dirty="0"/>
              <a:t>人生基本面色</a:t>
            </a:r>
            <a:endParaRPr lang="zh-TW" altLang="en-US" dirty="0"/>
          </a:p>
          <a:p>
            <a:r>
              <a:rPr lang="zh-TW" altLang="en-US" dirty="0"/>
              <a:t> 	客色</a:t>
            </a:r>
            <a:r>
              <a:rPr lang="en-US" altLang="zh-TW" dirty="0"/>
              <a:t>︰</a:t>
            </a:r>
            <a:r>
              <a:rPr lang="zh-TW" altLang="en-US" dirty="0"/>
              <a:t>受季節，氣候，情緒變化的面色</a:t>
            </a:r>
            <a:endParaRPr lang="zh-TW" altLang="en-US" dirty="0"/>
          </a:p>
          <a:p>
            <a:r>
              <a:rPr lang="zh-TW" altLang="en-US" dirty="0"/>
              <a:t>	病色</a:t>
            </a:r>
            <a:r>
              <a:rPr lang="en-US" altLang="zh-TW" dirty="0"/>
              <a:t>︰</a:t>
            </a:r>
            <a:r>
              <a:rPr lang="zh-TW" altLang="en-US" dirty="0"/>
              <a:t>因病而改變的面色</a:t>
            </a:r>
            <a:endParaRPr lang="zh-TW" altLang="en-US" dirty="0"/>
          </a:p>
          <a:p>
            <a:r>
              <a:rPr lang="zh-TW" altLang="en-US" dirty="0"/>
              <a:t>		善色</a:t>
            </a:r>
            <a:r>
              <a:rPr lang="en-US" altLang="zh-TW" dirty="0"/>
              <a:t>︰</a:t>
            </a:r>
            <a:r>
              <a:rPr lang="zh-TW" altLang="en-US" dirty="0"/>
              <a:t>光澤</a:t>
            </a:r>
            <a:r>
              <a:rPr lang="en-US" altLang="zh-TW" dirty="0"/>
              <a:t>(</a:t>
            </a:r>
            <a:r>
              <a:rPr lang="zh-TW" altLang="en-US" dirty="0"/>
              <a:t>精氣未衰</a:t>
            </a:r>
            <a:r>
              <a:rPr lang="en-US" altLang="zh-TW" dirty="0"/>
              <a:t>~</a:t>
            </a:r>
            <a:r>
              <a:rPr lang="zh-TW" altLang="en-US" dirty="0"/>
              <a:t>病輕</a:t>
            </a:r>
            <a:r>
              <a:rPr lang="en-US" altLang="zh-TW" dirty="0"/>
              <a:t>)</a:t>
            </a:r>
            <a:endParaRPr lang="en-US" altLang="zh-TW" dirty="0"/>
          </a:p>
          <a:p>
            <a:r>
              <a:rPr lang="en-US" altLang="zh-TW" dirty="0"/>
              <a:t>	 	</a:t>
            </a:r>
            <a:r>
              <a:rPr lang="zh-TW" altLang="en-US" dirty="0"/>
              <a:t>惡色</a:t>
            </a:r>
            <a:r>
              <a:rPr lang="en-US" altLang="zh-TW" dirty="0"/>
              <a:t>︰</a:t>
            </a:r>
            <a:r>
              <a:rPr lang="zh-TW" altLang="en-US" dirty="0"/>
              <a:t>晦暗</a:t>
            </a:r>
            <a:r>
              <a:rPr lang="en-US" altLang="zh-TW" dirty="0"/>
              <a:t>(</a:t>
            </a:r>
            <a:r>
              <a:rPr lang="zh-TW" altLang="en-US" dirty="0"/>
              <a:t>精氣已衰</a:t>
            </a:r>
            <a:r>
              <a:rPr lang="en-US" altLang="zh-TW" dirty="0"/>
              <a:t>~</a:t>
            </a:r>
            <a:r>
              <a:rPr lang="zh-TW" altLang="en-US" dirty="0"/>
              <a:t>病重</a:t>
            </a:r>
            <a:r>
              <a:rPr lang="en-US" altLang="zh-TW" dirty="0"/>
              <a:t>)</a:t>
            </a:r>
            <a:endParaRPr lang="en-US" altLang="zh-TW" dirty="0"/>
          </a:p>
          <a:p>
            <a:endParaRPr lang="zh-TW"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437322" y="0"/>
            <a:ext cx="11012557" cy="7232749"/>
          </a:xfrm>
          <a:prstGeom prst="rect">
            <a:avLst/>
          </a:prstGeom>
          <a:noFill/>
        </p:spPr>
        <p:txBody>
          <a:bodyPr wrap="square">
            <a:spAutoFit/>
          </a:bodyPr>
          <a:lstStyle/>
          <a:p>
            <a:r>
              <a:rPr lang="zh-TW" altLang="en-US" sz="2800" dirty="0">
                <a:solidFill>
                  <a:srgbClr val="FF0000"/>
                </a:solidFill>
              </a:rPr>
              <a:t>病因與病機的概念</a:t>
            </a:r>
            <a:endParaRPr lang="zh-TW" altLang="en-US" sz="2800" dirty="0">
              <a:solidFill>
                <a:srgbClr val="FF0000"/>
              </a:solidFill>
            </a:endParaRPr>
          </a:p>
          <a:p>
            <a:endParaRPr lang="zh-TW" altLang="en-US" dirty="0"/>
          </a:p>
          <a:p>
            <a:r>
              <a:rPr lang="zh-TW" altLang="en-US" sz="2000" dirty="0">
                <a:solidFill>
                  <a:srgbClr val="FF0000"/>
                </a:solidFill>
              </a:rPr>
              <a:t>病因</a:t>
            </a:r>
            <a:r>
              <a:rPr lang="zh-TW" altLang="en-US" sz="2000" dirty="0"/>
              <a:t>：</a:t>
            </a:r>
            <a:endParaRPr lang="zh-TW" altLang="en-US" sz="2000" dirty="0"/>
          </a:p>
          <a:p>
            <a:r>
              <a:rPr lang="zh-TW" altLang="en-US" sz="2000" dirty="0"/>
              <a:t>引起疾病的原因，簡稱致病因素，破壞人體的陰陽平衡而出現的疾病。也就是導致了人體陰陽失衡的這個原因。包括＂六淫、七情、飲食、勞逸、外傷、蟲病、藥邪＂等，但是有可能在某種條件下會出現＂病理產物＂例如：水濕、痰飲、瘀血</a:t>
            </a:r>
            <a:r>
              <a:rPr lang="en-US" altLang="zh-TW" sz="2000" dirty="0"/>
              <a:t>……</a:t>
            </a:r>
            <a:r>
              <a:rPr lang="zh-TW" altLang="en-US" sz="2000" dirty="0"/>
              <a:t>等致病因素，侵犯人體而出現新的病因。</a:t>
            </a:r>
            <a:endParaRPr lang="zh-TW" altLang="en-US" sz="2000" dirty="0"/>
          </a:p>
          <a:p>
            <a:r>
              <a:rPr lang="zh-TW" altLang="en-US" sz="2000" dirty="0"/>
              <a:t>病因分為：  內因</a:t>
            </a:r>
            <a:r>
              <a:rPr lang="en-US" altLang="zh-TW" sz="2000" dirty="0"/>
              <a:t>¬   </a:t>
            </a:r>
            <a:r>
              <a:rPr lang="zh-TW" altLang="en-US" sz="2000" dirty="0"/>
              <a:t>七情（喜～喜則氣緩、怒～怒則氣上、憂～、思～思則氣結、悲～悲則氣消、恐～恐則氣下、驚～驚則氣亂）</a:t>
            </a:r>
            <a:endParaRPr lang="zh-TW" altLang="en-US" sz="2000" dirty="0"/>
          </a:p>
          <a:p>
            <a:r>
              <a:rPr lang="zh-TW" altLang="en-US" sz="2000" dirty="0"/>
              <a:t>            外因   六淫具有外感性、季節性、 地域性、相兼性、轉化性</a:t>
            </a:r>
            <a:endParaRPr lang="zh-TW" altLang="en-US" sz="2000" dirty="0"/>
          </a:p>
          <a:p>
            <a:r>
              <a:rPr lang="zh-TW" altLang="en-US" sz="2000" dirty="0"/>
              <a:t>（風～善行數變、寒～凝滯收引、暑～性炎熱多挾濕、濕～重濁性黏滯、燥～乾澀易傷肺、火～炎上傷津耗氣、生風和動血）</a:t>
            </a:r>
            <a:endParaRPr lang="zh-TW" altLang="en-US" sz="2000" dirty="0"/>
          </a:p>
          <a:p>
            <a:r>
              <a:rPr lang="zh-TW" altLang="en-US" sz="2000" dirty="0"/>
              <a:t>            不內外因   飲食、勞逸、外傷、蟲病、藥邪</a:t>
            </a:r>
            <a:endParaRPr lang="zh-TW" altLang="en-US" sz="2000" dirty="0"/>
          </a:p>
          <a:p>
            <a:r>
              <a:rPr lang="zh-TW" altLang="en-US" sz="2000" dirty="0"/>
              <a:t>以上統稱為＂三因學說“</a:t>
            </a:r>
            <a:endParaRPr lang="en-US" altLang="zh-TW" sz="2000" dirty="0"/>
          </a:p>
          <a:p>
            <a:endParaRPr lang="en-US" altLang="zh-TW" sz="2000" dirty="0"/>
          </a:p>
          <a:p>
            <a:r>
              <a:rPr lang="zh-TW" altLang="en-US" sz="2000" dirty="0">
                <a:solidFill>
                  <a:srgbClr val="FF0000"/>
                </a:solidFill>
              </a:rPr>
              <a:t>病機：</a:t>
            </a:r>
            <a:endParaRPr lang="zh-TW" altLang="en-US" sz="2000" dirty="0">
              <a:solidFill>
                <a:srgbClr val="FF0000"/>
              </a:solidFill>
            </a:endParaRPr>
          </a:p>
          <a:p>
            <a:r>
              <a:rPr lang="zh-TW" altLang="en-US" sz="2000" dirty="0"/>
              <a:t>疾病發生發展變化的規律。比如說陰陽盛衰，邪正虛實，升降出入失調</a:t>
            </a:r>
            <a:r>
              <a:rPr lang="en-US" altLang="zh-TW" sz="2000" dirty="0"/>
              <a:t>……</a:t>
            </a:r>
            <a:r>
              <a:rPr lang="zh-TW" altLang="en-US" sz="2000" dirty="0"/>
              <a:t>等狀況。包括病因、病性、證候、臟腑氣血陰陽虛實的變化及其機制，就是病因的變化機制，病性的變化機制，證候的變化機制，臟腑氣血陰陽虛實的變化機制。疾病發生、發展、變化的過程，即為疾病的臨床表現，發展轉化及如何診斷治療。基本分為三個方向：</a:t>
            </a:r>
            <a:endParaRPr lang="zh-TW" altLang="en-US" sz="2000" dirty="0"/>
          </a:p>
          <a:p>
            <a:r>
              <a:rPr lang="en-US" altLang="zh-TW" sz="2000" dirty="0"/>
              <a:t>1.	</a:t>
            </a:r>
            <a:r>
              <a:rPr lang="zh-TW" altLang="en-US" sz="2000" dirty="0"/>
              <a:t>基本病機</a:t>
            </a:r>
            <a:endParaRPr lang="zh-TW" altLang="en-US" sz="2000" dirty="0"/>
          </a:p>
          <a:p>
            <a:r>
              <a:rPr lang="en-US" altLang="zh-TW" sz="2000" dirty="0"/>
              <a:t>2.	</a:t>
            </a:r>
            <a:r>
              <a:rPr lang="zh-TW" altLang="en-US" sz="2000" dirty="0"/>
              <a:t>系統病機</a:t>
            </a:r>
            <a:endParaRPr lang="zh-TW" altLang="en-US" sz="2000" dirty="0"/>
          </a:p>
          <a:p>
            <a:r>
              <a:rPr lang="en-US" altLang="zh-TW" sz="2000" dirty="0"/>
              <a:t>3.	</a:t>
            </a:r>
            <a:r>
              <a:rPr lang="zh-TW" altLang="en-US" sz="2000" dirty="0"/>
              <a:t>症狀發生機理</a:t>
            </a:r>
            <a:endParaRPr lang="zh-TW" altLang="en-US" sz="2000" dirty="0"/>
          </a:p>
          <a:p>
            <a:endParaRPr lang="zh-TW"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911749" y="311948"/>
            <a:ext cx="10368501" cy="6463308"/>
          </a:xfrm>
          <a:prstGeom prst="rect">
            <a:avLst/>
          </a:prstGeom>
          <a:noFill/>
        </p:spPr>
        <p:txBody>
          <a:bodyPr wrap="square">
            <a:spAutoFit/>
          </a:bodyPr>
          <a:lstStyle/>
          <a:p>
            <a:r>
              <a:rPr lang="en-US" altLang="zh-TW" dirty="0"/>
              <a:t>(</a:t>
            </a:r>
            <a:r>
              <a:rPr lang="zh-TW" altLang="en-US" dirty="0"/>
              <a:t>二</a:t>
            </a:r>
            <a:r>
              <a:rPr lang="en-US" altLang="zh-TW" dirty="0"/>
              <a:t>)	</a:t>
            </a:r>
            <a:r>
              <a:rPr lang="zh-TW" altLang="en-US" dirty="0"/>
              <a:t>五色主病</a:t>
            </a:r>
            <a:endParaRPr lang="en-US" altLang="zh-TW" dirty="0"/>
          </a:p>
          <a:p>
            <a:endParaRPr lang="zh-TW" altLang="en-US" dirty="0"/>
          </a:p>
          <a:p>
            <a:r>
              <a:rPr lang="zh-TW" altLang="en-US" dirty="0"/>
              <a:t>青色</a:t>
            </a:r>
            <a:r>
              <a:rPr lang="en-US" altLang="zh-TW" dirty="0"/>
              <a:t>︰</a:t>
            </a:r>
            <a:r>
              <a:rPr lang="zh-TW" altLang="en-US" dirty="0"/>
              <a:t>寒證、痛證、血瘀、驚風</a:t>
            </a:r>
            <a:endParaRPr lang="zh-TW" altLang="en-US" dirty="0"/>
          </a:p>
          <a:p>
            <a:r>
              <a:rPr lang="zh-TW" altLang="en-US" dirty="0"/>
              <a:t>		面唇青紫，伴心胸刺痛心陽不振，心血瘀阻</a:t>
            </a:r>
            <a:endParaRPr lang="zh-TW" altLang="en-US" dirty="0"/>
          </a:p>
          <a:p>
            <a:r>
              <a:rPr lang="zh-TW" altLang="en-US" dirty="0"/>
              <a:t>		小兒眉間、鼻柱，唇周發青</a:t>
            </a:r>
            <a:r>
              <a:rPr lang="en-US" altLang="zh-TW" dirty="0"/>
              <a:t>—</a:t>
            </a:r>
            <a:r>
              <a:rPr lang="zh-TW" altLang="en-US" dirty="0"/>
              <a:t>驚風</a:t>
            </a:r>
            <a:endParaRPr lang="zh-TW" altLang="en-US" dirty="0"/>
          </a:p>
          <a:p>
            <a:r>
              <a:rPr lang="zh-TW" altLang="en-US" dirty="0"/>
              <a:t>赤色</a:t>
            </a:r>
            <a:r>
              <a:rPr lang="en-US" altLang="zh-TW" dirty="0"/>
              <a:t>︰</a:t>
            </a:r>
            <a:r>
              <a:rPr lang="zh-TW" altLang="en-US" dirty="0"/>
              <a:t>熱證</a:t>
            </a:r>
            <a:endParaRPr lang="zh-TW" altLang="en-US" dirty="0"/>
          </a:p>
          <a:p>
            <a:r>
              <a:rPr lang="zh-TW" altLang="en-US" dirty="0"/>
              <a:t>		滿面通紅</a:t>
            </a:r>
            <a:r>
              <a:rPr lang="en-US" altLang="zh-TW" dirty="0"/>
              <a:t>—</a:t>
            </a:r>
            <a:r>
              <a:rPr lang="zh-TW" altLang="en-US" dirty="0"/>
              <a:t>實熱、兩顴發紅</a:t>
            </a:r>
            <a:r>
              <a:rPr lang="en-US" altLang="zh-TW" dirty="0"/>
              <a:t>~</a:t>
            </a:r>
            <a:r>
              <a:rPr lang="zh-TW" altLang="en-US" dirty="0"/>
              <a:t> 陰虛內熱</a:t>
            </a:r>
            <a:endParaRPr lang="zh-TW" altLang="en-US" dirty="0"/>
          </a:p>
          <a:p>
            <a:r>
              <a:rPr lang="zh-TW" altLang="en-US" dirty="0"/>
              <a:t>		泛紅如妝，時顯時隱</a:t>
            </a:r>
            <a:r>
              <a:rPr lang="en-US" altLang="zh-TW" dirty="0"/>
              <a:t>—</a:t>
            </a:r>
            <a:r>
              <a:rPr lang="zh-TW" altLang="en-US" dirty="0"/>
              <a:t>戴陽</a:t>
            </a:r>
            <a:r>
              <a:rPr lang="en-US" altLang="zh-TW" dirty="0"/>
              <a:t>~</a:t>
            </a:r>
            <a:r>
              <a:rPr lang="zh-TW" altLang="en-US" dirty="0"/>
              <a:t> 真寒假熱、虛陽上越</a:t>
            </a:r>
            <a:endParaRPr lang="zh-TW" altLang="en-US" dirty="0"/>
          </a:p>
          <a:p>
            <a:r>
              <a:rPr lang="zh-TW" altLang="en-US" dirty="0"/>
              <a:t>黃色</a:t>
            </a:r>
            <a:r>
              <a:rPr lang="en-US" altLang="zh-TW" dirty="0"/>
              <a:t>︰</a:t>
            </a:r>
            <a:r>
              <a:rPr lang="zh-TW" altLang="en-US" dirty="0"/>
              <a:t>脾虛、濕證</a:t>
            </a:r>
            <a:endParaRPr lang="zh-TW" altLang="en-US" dirty="0"/>
          </a:p>
          <a:p>
            <a:r>
              <a:rPr lang="zh-TW" altLang="en-US" dirty="0"/>
              <a:t>		萎黃</a:t>
            </a:r>
            <a:r>
              <a:rPr lang="en-US" altLang="zh-TW" dirty="0"/>
              <a:t>︰</a:t>
            </a:r>
            <a:r>
              <a:rPr lang="zh-TW" altLang="en-US" dirty="0"/>
              <a:t>脾胃氣虛、血虛</a:t>
            </a:r>
            <a:endParaRPr lang="zh-TW" altLang="en-US" dirty="0"/>
          </a:p>
          <a:p>
            <a:r>
              <a:rPr lang="zh-TW" altLang="en-US" dirty="0"/>
              <a:t>		黃胖</a:t>
            </a:r>
            <a:r>
              <a:rPr lang="en-US" altLang="zh-TW" dirty="0"/>
              <a:t>︰</a:t>
            </a:r>
            <a:r>
              <a:rPr lang="zh-TW" altLang="en-US" dirty="0"/>
              <a:t>脾虛濕蘊</a:t>
            </a:r>
            <a:endParaRPr lang="zh-TW" altLang="en-US" dirty="0"/>
          </a:p>
          <a:p>
            <a:r>
              <a:rPr lang="zh-TW" altLang="en-US" dirty="0"/>
              <a:t>		黃疸</a:t>
            </a:r>
            <a:r>
              <a:rPr lang="en-US" altLang="zh-TW" dirty="0"/>
              <a:t>︰</a:t>
            </a:r>
            <a:r>
              <a:rPr lang="zh-TW" altLang="en-US" dirty="0"/>
              <a:t>面目、一身俱黃</a:t>
            </a:r>
            <a:endParaRPr lang="zh-TW" altLang="en-US" dirty="0"/>
          </a:p>
          <a:p>
            <a:r>
              <a:rPr lang="zh-TW" altLang="en-US" dirty="0"/>
              <a:t>				陽黃</a:t>
            </a:r>
            <a:r>
              <a:rPr lang="en-US" altLang="zh-TW" dirty="0"/>
              <a:t>(</a:t>
            </a:r>
            <a:r>
              <a:rPr lang="zh-TW" altLang="en-US" dirty="0"/>
              <a:t>鮮如桔色</a:t>
            </a:r>
            <a:r>
              <a:rPr lang="en-US" altLang="zh-TW" dirty="0"/>
              <a:t>) – </a:t>
            </a:r>
            <a:r>
              <a:rPr lang="zh-TW" altLang="en-US" dirty="0"/>
              <a:t>濕熱鬱阻</a:t>
            </a:r>
            <a:endParaRPr lang="zh-TW" altLang="en-US" dirty="0"/>
          </a:p>
          <a:p>
            <a:r>
              <a:rPr lang="zh-TW" altLang="en-US" dirty="0"/>
              <a:t>				陰黃</a:t>
            </a:r>
            <a:r>
              <a:rPr lang="en-US" altLang="zh-TW" dirty="0"/>
              <a:t>(</a:t>
            </a:r>
            <a:r>
              <a:rPr lang="zh-TW" altLang="en-US" dirty="0"/>
              <a:t>晦暗如煙熏</a:t>
            </a:r>
            <a:r>
              <a:rPr lang="en-US" altLang="zh-TW" dirty="0"/>
              <a:t>) – </a:t>
            </a:r>
            <a:r>
              <a:rPr lang="zh-TW" altLang="en-US" dirty="0"/>
              <a:t>寒濕鬱阻白色</a:t>
            </a:r>
            <a:r>
              <a:rPr lang="en-US" altLang="zh-TW" dirty="0"/>
              <a:t>︰</a:t>
            </a:r>
            <a:r>
              <a:rPr lang="zh-TW" altLang="en-US" dirty="0"/>
              <a:t>虛證、寒證、脫血、奪氣</a:t>
            </a:r>
            <a:endParaRPr lang="zh-TW" altLang="en-US" dirty="0"/>
          </a:p>
          <a:p>
            <a:r>
              <a:rPr lang="zh-TW" altLang="en-US" dirty="0"/>
              <a:t>白色</a:t>
            </a:r>
            <a:r>
              <a:rPr lang="en-US" altLang="zh-TW" dirty="0"/>
              <a:t>︰</a:t>
            </a:r>
            <a:r>
              <a:rPr lang="zh-TW" altLang="en-US" dirty="0"/>
              <a:t>虛證、寒證、脫血、奪氣</a:t>
            </a:r>
            <a:endParaRPr lang="en-US" altLang="zh-TW" dirty="0"/>
          </a:p>
          <a:p>
            <a:r>
              <a:rPr lang="zh-TW" altLang="en-US" dirty="0"/>
              <a:t>	               淡白無華伴唇、甲、舌淡白</a:t>
            </a:r>
            <a:r>
              <a:rPr lang="en-US" altLang="zh-TW" dirty="0"/>
              <a:t>~~~</a:t>
            </a:r>
            <a:r>
              <a:rPr lang="zh-TW" altLang="en-US" dirty="0"/>
              <a:t>血虛</a:t>
            </a:r>
            <a:endParaRPr lang="zh-TW" altLang="en-US" dirty="0"/>
          </a:p>
          <a:p>
            <a:r>
              <a:rPr lang="zh-TW" altLang="en-US" dirty="0"/>
              <a:t>		白</a:t>
            </a:r>
            <a:r>
              <a:rPr lang="en-US" altLang="zh-TW" dirty="0"/>
              <a:t>~</a:t>
            </a:r>
            <a:r>
              <a:rPr lang="zh-TW" altLang="en-US" dirty="0"/>
              <a:t>陽虛</a:t>
            </a:r>
            <a:endParaRPr lang="zh-TW" altLang="en-US" dirty="0"/>
          </a:p>
          <a:p>
            <a:r>
              <a:rPr lang="zh-TW" altLang="en-US" dirty="0"/>
              <a:t>		蒼白</a:t>
            </a:r>
            <a:r>
              <a:rPr lang="en-US" altLang="zh-TW" dirty="0"/>
              <a:t>~</a:t>
            </a:r>
            <a:r>
              <a:rPr lang="zh-TW" altLang="en-US" dirty="0"/>
              <a:t>陽氣暴脫、陰寒內盛</a:t>
            </a:r>
            <a:endParaRPr lang="zh-TW" altLang="en-US" dirty="0"/>
          </a:p>
          <a:p>
            <a:endParaRPr lang="zh-TW" altLang="en-US" dirty="0"/>
          </a:p>
          <a:p>
            <a:r>
              <a:rPr lang="zh-TW" altLang="en-US" dirty="0"/>
              <a:t>黑色</a:t>
            </a:r>
            <a:r>
              <a:rPr lang="en-US" altLang="zh-TW" dirty="0"/>
              <a:t>︰</a:t>
            </a:r>
            <a:r>
              <a:rPr lang="zh-TW" altLang="en-US" dirty="0"/>
              <a:t>腎虛、寒證、水飲、瘀血</a:t>
            </a:r>
            <a:endParaRPr lang="zh-TW" altLang="en-US" dirty="0"/>
          </a:p>
          <a:p>
            <a:r>
              <a:rPr lang="zh-TW" altLang="en-US" dirty="0"/>
              <a:t>		黑而淺淡</a:t>
            </a:r>
            <a:r>
              <a:rPr lang="en-US" altLang="zh-TW" dirty="0"/>
              <a:t>—</a:t>
            </a:r>
            <a:r>
              <a:rPr lang="zh-TW" altLang="en-US" dirty="0"/>
              <a:t>腎陽虛水寒</a:t>
            </a:r>
            <a:endParaRPr lang="zh-TW" altLang="en-US" dirty="0"/>
          </a:p>
          <a:p>
            <a:r>
              <a:rPr lang="zh-TW" altLang="en-US" dirty="0"/>
              <a:t>		黑而焦幹</a:t>
            </a:r>
            <a:r>
              <a:rPr lang="en-US" altLang="zh-TW" dirty="0"/>
              <a:t>—</a:t>
            </a:r>
            <a:r>
              <a:rPr lang="zh-TW" altLang="en-US" dirty="0"/>
              <a:t>腎陰虛火旺</a:t>
            </a:r>
            <a:endParaRPr lang="zh-TW" altLang="en-US" dirty="0"/>
          </a:p>
          <a:p>
            <a:r>
              <a:rPr lang="zh-TW" altLang="en-US" dirty="0"/>
              <a:t>		面色黧黑、肌膚甲錯</a:t>
            </a:r>
            <a:r>
              <a:rPr lang="en-US" altLang="zh-TW" dirty="0"/>
              <a:t>—</a:t>
            </a:r>
            <a:r>
              <a:rPr lang="zh-TW" altLang="en-US" dirty="0"/>
              <a:t>血瘀日久</a:t>
            </a:r>
            <a:endParaRPr lang="zh-TW"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0" y="0"/>
            <a:ext cx="9142012" cy="461665"/>
          </a:xfrm>
          <a:prstGeom prst="rect">
            <a:avLst/>
          </a:prstGeom>
          <a:noFill/>
        </p:spPr>
        <p:txBody>
          <a:bodyPr wrap="square">
            <a:spAutoFit/>
          </a:bodyPr>
          <a:lstStyle/>
          <a:p>
            <a:r>
              <a:rPr lang="zh-TW" altLang="en-US" sz="2400" dirty="0">
                <a:solidFill>
                  <a:srgbClr val="FF0000"/>
                </a:solidFill>
              </a:rPr>
              <a:t>五色主病表</a:t>
            </a:r>
            <a:endParaRPr lang="zh-TW" altLang="en-US" sz="2400" dirty="0">
              <a:solidFill>
                <a:srgbClr val="FF0000"/>
              </a:solidFill>
            </a:endParaRPr>
          </a:p>
        </p:txBody>
      </p:sp>
      <p:graphicFrame>
        <p:nvGraphicFramePr>
          <p:cNvPr id="5" name="表格 5"/>
          <p:cNvGraphicFramePr>
            <a:graphicFrameLocks noGrp="1"/>
          </p:cNvGraphicFramePr>
          <p:nvPr/>
        </p:nvGraphicFramePr>
        <p:xfrm>
          <a:off x="0" y="461666"/>
          <a:ext cx="12192000" cy="6595491"/>
        </p:xfrm>
        <a:graphic>
          <a:graphicData uri="http://schemas.openxmlformats.org/drawingml/2006/table">
            <a:tbl>
              <a:tblPr firstRow="1" bandRow="1">
                <a:tableStyleId>{5C22544A-7EE6-4342-B048-85BDC9FD1C3A}</a:tableStyleId>
              </a:tblPr>
              <a:tblGrid>
                <a:gridCol w="795130"/>
                <a:gridCol w="914400"/>
                <a:gridCol w="850790"/>
                <a:gridCol w="7193280"/>
                <a:gridCol w="2438400"/>
              </a:tblGrid>
              <a:tr h="435849">
                <a:tc>
                  <a:txBody>
                    <a:bodyPr/>
                    <a:lstStyle/>
                    <a:p>
                      <a:r>
                        <a:rPr lang="zh-TW" altLang="en-US" dirty="0"/>
                        <a:t>顏色</a:t>
                      </a:r>
                      <a:endParaRPr lang="zh-TW" altLang="en-US" dirty="0"/>
                    </a:p>
                  </a:txBody>
                  <a:tcPr/>
                </a:tc>
                <a:tc>
                  <a:txBody>
                    <a:bodyPr/>
                    <a:lstStyle/>
                    <a:p>
                      <a:r>
                        <a:rPr lang="zh-TW" altLang="en-US" dirty="0"/>
                        <a:t>五行</a:t>
                      </a:r>
                      <a:endParaRPr lang="zh-TW" altLang="en-US" dirty="0"/>
                    </a:p>
                  </a:txBody>
                  <a:tcPr/>
                </a:tc>
                <a:tc>
                  <a:txBody>
                    <a:bodyPr/>
                    <a:lstStyle/>
                    <a:p>
                      <a:r>
                        <a:rPr lang="zh-TW" altLang="en-US" dirty="0"/>
                        <a:t>五臟</a:t>
                      </a:r>
                      <a:endParaRPr lang="zh-TW" altLang="en-US" dirty="0"/>
                    </a:p>
                  </a:txBody>
                  <a:tcPr/>
                </a:tc>
                <a:tc>
                  <a:txBody>
                    <a:bodyPr/>
                    <a:lstStyle/>
                    <a:p>
                      <a:r>
                        <a:rPr lang="zh-TW" altLang="en-US" dirty="0"/>
                        <a:t>主病及機理</a:t>
                      </a:r>
                      <a:endParaRPr lang="zh-TW" altLang="en-US" dirty="0"/>
                    </a:p>
                  </a:txBody>
                  <a:tcPr/>
                </a:tc>
                <a:tc>
                  <a:txBody>
                    <a:bodyPr/>
                    <a:lstStyle/>
                    <a:p>
                      <a:r>
                        <a:rPr lang="zh-TW" altLang="en-US" dirty="0"/>
                        <a:t>特色及表現</a:t>
                      </a:r>
                      <a:endParaRPr lang="zh-TW" altLang="en-US" dirty="0"/>
                    </a:p>
                  </a:txBody>
                  <a:tcPr/>
                </a:tc>
              </a:tr>
              <a:tr h="1101398">
                <a:tc>
                  <a:txBody>
                    <a:bodyPr/>
                    <a:lstStyle/>
                    <a:p>
                      <a:r>
                        <a:rPr lang="zh-TW" altLang="en-US" sz="1700" dirty="0"/>
                        <a:t>青</a:t>
                      </a:r>
                      <a:endParaRPr lang="zh-TW" altLang="en-US" sz="1700" dirty="0"/>
                    </a:p>
                  </a:txBody>
                  <a:tcPr/>
                </a:tc>
                <a:tc>
                  <a:txBody>
                    <a:bodyPr/>
                    <a:lstStyle/>
                    <a:p>
                      <a:r>
                        <a:rPr lang="zh-TW" altLang="en-US" sz="1700" dirty="0"/>
                        <a:t>木</a:t>
                      </a:r>
                      <a:endParaRPr lang="zh-TW" altLang="en-US" sz="1700" dirty="0"/>
                    </a:p>
                  </a:txBody>
                  <a:tcPr/>
                </a:tc>
                <a:tc>
                  <a:txBody>
                    <a:bodyPr/>
                    <a:lstStyle/>
                    <a:p>
                      <a:r>
                        <a:rPr lang="zh-TW" altLang="en-US" sz="1700" dirty="0"/>
                        <a:t>肝</a:t>
                      </a:r>
                      <a:endParaRPr lang="zh-TW" altLang="en-US" sz="1700" dirty="0"/>
                    </a:p>
                  </a:txBody>
                  <a:tcPr/>
                </a:tc>
                <a:tc>
                  <a:txBody>
                    <a:bodyPr/>
                    <a:lstStyle/>
                    <a:p>
                      <a:r>
                        <a:rPr lang="zh-TW" altLang="en-US" sz="1700" dirty="0"/>
                        <a:t>主風</a:t>
                      </a:r>
                      <a:r>
                        <a:rPr lang="en-US" altLang="zh-TW" sz="1700" dirty="0"/>
                        <a:t>~</a:t>
                      </a:r>
                      <a:r>
                        <a:rPr lang="zh-TW" altLang="en-US" sz="1700" dirty="0"/>
                        <a:t>風通肝，肝失疏泄，氣機不暢</a:t>
                      </a:r>
                      <a:endParaRPr lang="en-US" altLang="zh-TW" sz="1700" dirty="0"/>
                    </a:p>
                    <a:p>
                      <a:r>
                        <a:rPr lang="zh-TW" altLang="en-US" sz="1700" dirty="0"/>
                        <a:t>主痛</a:t>
                      </a:r>
                      <a:r>
                        <a:rPr lang="en-US" altLang="zh-TW" sz="1700" dirty="0"/>
                        <a:t>~</a:t>
                      </a:r>
                      <a:r>
                        <a:rPr lang="zh-TW" altLang="en-US" sz="1700" dirty="0"/>
                        <a:t>氣道不通，氣血阻滯</a:t>
                      </a:r>
                      <a:endParaRPr lang="en-US" altLang="zh-TW" sz="1700" dirty="0"/>
                    </a:p>
                    <a:p>
                      <a:r>
                        <a:rPr lang="zh-TW" altLang="en-US" sz="1700" dirty="0"/>
                        <a:t>主寒</a:t>
                      </a:r>
                      <a:r>
                        <a:rPr lang="en-US" altLang="zh-TW" sz="1700" dirty="0"/>
                        <a:t>~</a:t>
                      </a:r>
                      <a:r>
                        <a:rPr lang="zh-TW" altLang="en-US" sz="1700" dirty="0"/>
                        <a:t>寒主收引，經脈拘急，血行不暢</a:t>
                      </a:r>
                      <a:endParaRPr lang="en-US" altLang="zh-TW" sz="1700" dirty="0"/>
                    </a:p>
                    <a:p>
                      <a:r>
                        <a:rPr lang="zh-TW" altLang="en-US" sz="1700" dirty="0"/>
                        <a:t>主血瘀</a:t>
                      </a:r>
                      <a:r>
                        <a:rPr lang="en-US" altLang="zh-TW" sz="1700" dirty="0"/>
                        <a:t>~</a:t>
                      </a:r>
                      <a:r>
                        <a:rPr lang="zh-TW" altLang="en-US" sz="1700" dirty="0"/>
                        <a:t>瘀阻血脈</a:t>
                      </a:r>
                      <a:endParaRPr lang="zh-TW" altLang="en-US" sz="1700" dirty="0"/>
                    </a:p>
                  </a:txBody>
                  <a:tcPr/>
                </a:tc>
                <a:tc>
                  <a:txBody>
                    <a:bodyPr/>
                    <a:lstStyle/>
                    <a:p>
                      <a:r>
                        <a:rPr lang="zh-TW" altLang="en-US" sz="1700" dirty="0"/>
                        <a:t>面色青</a:t>
                      </a:r>
                      <a:endParaRPr lang="en-US" altLang="zh-TW" sz="1700" dirty="0"/>
                    </a:p>
                    <a:p>
                      <a:r>
                        <a:rPr lang="zh-TW" altLang="en-US" sz="1700" dirty="0"/>
                        <a:t>陣發性</a:t>
                      </a:r>
                      <a:endParaRPr lang="en-US" altLang="zh-TW" sz="1700" dirty="0"/>
                    </a:p>
                    <a:p>
                      <a:r>
                        <a:rPr lang="zh-TW" altLang="en-US" sz="1700" dirty="0"/>
                        <a:t>色青黑</a:t>
                      </a:r>
                      <a:endParaRPr lang="en-US" altLang="zh-TW" sz="1700" dirty="0"/>
                    </a:p>
                    <a:p>
                      <a:r>
                        <a:rPr lang="zh-TW" altLang="en-US" sz="1700" dirty="0"/>
                        <a:t>色青紫</a:t>
                      </a:r>
                      <a:endParaRPr lang="zh-TW" altLang="en-US" sz="1700" dirty="0"/>
                    </a:p>
                  </a:txBody>
                  <a:tcPr/>
                </a:tc>
              </a:tr>
              <a:tr h="871362">
                <a:tc>
                  <a:txBody>
                    <a:bodyPr/>
                    <a:lstStyle/>
                    <a:p>
                      <a:r>
                        <a:rPr lang="zh-TW" altLang="en-US" sz="1700" dirty="0"/>
                        <a:t>赤</a:t>
                      </a:r>
                      <a:endParaRPr lang="zh-TW" altLang="en-US" sz="1700" dirty="0"/>
                    </a:p>
                  </a:txBody>
                  <a:tcPr/>
                </a:tc>
                <a:tc>
                  <a:txBody>
                    <a:bodyPr/>
                    <a:lstStyle/>
                    <a:p>
                      <a:r>
                        <a:rPr lang="zh-TW" altLang="en-US" sz="1700" dirty="0"/>
                        <a:t>火</a:t>
                      </a:r>
                      <a:endParaRPr lang="zh-TW" altLang="en-US" sz="1700" dirty="0"/>
                    </a:p>
                  </a:txBody>
                  <a:tcPr/>
                </a:tc>
                <a:tc>
                  <a:txBody>
                    <a:bodyPr/>
                    <a:lstStyle/>
                    <a:p>
                      <a:r>
                        <a:rPr lang="zh-TW" altLang="en-US" sz="1700" dirty="0"/>
                        <a:t>心</a:t>
                      </a:r>
                      <a:endParaRPr lang="zh-TW" altLang="en-US" sz="1700" dirty="0"/>
                    </a:p>
                  </a:txBody>
                  <a:tcPr/>
                </a:tc>
                <a:tc>
                  <a:txBody>
                    <a:bodyPr/>
                    <a:lstStyle/>
                    <a:p>
                      <a:r>
                        <a:rPr lang="zh-TW" altLang="en-US" sz="1700" dirty="0"/>
                        <a:t>主熱</a:t>
                      </a:r>
                      <a:r>
                        <a:rPr lang="en-US" altLang="zh-TW" sz="1700" dirty="0"/>
                        <a:t>~</a:t>
                      </a:r>
                      <a:r>
                        <a:rPr lang="zh-TW" altLang="en-US" sz="1700" dirty="0"/>
                        <a:t>   實證</a:t>
                      </a:r>
                      <a:endParaRPr lang="en-US" altLang="zh-TW" sz="1700" dirty="0"/>
                    </a:p>
                    <a:p>
                      <a:r>
                        <a:rPr lang="zh-TW" altLang="en-US" sz="1700" dirty="0"/>
                        <a:t>        </a:t>
                      </a:r>
                      <a:r>
                        <a:rPr lang="en-US" altLang="zh-TW" sz="1700" dirty="0"/>
                        <a:t>~</a:t>
                      </a:r>
                      <a:r>
                        <a:rPr lang="zh-TW" altLang="en-US" sz="1700" dirty="0"/>
                        <a:t>   虛證       熱則血行加快，絡脈血液充盈</a:t>
                      </a:r>
                      <a:endParaRPr lang="en-US" altLang="zh-TW" sz="1700" dirty="0"/>
                    </a:p>
                    <a:p>
                      <a:r>
                        <a:rPr lang="zh-TW" altLang="en-US" sz="1700" dirty="0"/>
                        <a:t>戴陽症</a:t>
                      </a:r>
                      <a:r>
                        <a:rPr lang="en-US" altLang="zh-TW" sz="1700" dirty="0"/>
                        <a:t>~</a:t>
                      </a:r>
                      <a:r>
                        <a:rPr lang="zh-TW" altLang="en-US" sz="1700" dirty="0"/>
                        <a:t>虛陽外越</a:t>
                      </a:r>
                      <a:endParaRPr lang="zh-TW" altLang="en-US" sz="1700" dirty="0"/>
                    </a:p>
                  </a:txBody>
                  <a:tcPr/>
                </a:tc>
                <a:tc>
                  <a:txBody>
                    <a:bodyPr/>
                    <a:lstStyle/>
                    <a:p>
                      <a:r>
                        <a:rPr lang="zh-TW" altLang="en-US" sz="1700" dirty="0"/>
                        <a:t>滿面通紅</a:t>
                      </a:r>
                      <a:endParaRPr lang="en-US" altLang="zh-TW" sz="1700" dirty="0"/>
                    </a:p>
                    <a:p>
                      <a:r>
                        <a:rPr lang="zh-TW" altLang="en-US" sz="1700" dirty="0"/>
                        <a:t>兩顴通紅</a:t>
                      </a:r>
                      <a:endParaRPr lang="en-US" altLang="zh-TW" sz="1700" dirty="0"/>
                    </a:p>
                    <a:p>
                      <a:r>
                        <a:rPr lang="zh-TW" altLang="en-US" sz="1700" dirty="0"/>
                        <a:t>面紅如妝</a:t>
                      </a:r>
                      <a:endParaRPr lang="zh-TW" altLang="en-US" sz="1700" dirty="0"/>
                    </a:p>
                  </a:txBody>
                  <a:tcPr/>
                </a:tc>
              </a:tr>
              <a:tr h="1354421">
                <a:tc>
                  <a:txBody>
                    <a:bodyPr/>
                    <a:lstStyle/>
                    <a:p>
                      <a:r>
                        <a:rPr lang="zh-TW" altLang="en-US" sz="1700" dirty="0"/>
                        <a:t>黃</a:t>
                      </a:r>
                      <a:endParaRPr lang="zh-TW" altLang="en-US" sz="1700" dirty="0"/>
                    </a:p>
                  </a:txBody>
                  <a:tcPr/>
                </a:tc>
                <a:tc>
                  <a:txBody>
                    <a:bodyPr/>
                    <a:lstStyle/>
                    <a:p>
                      <a:r>
                        <a:rPr lang="zh-TW" altLang="en-US" sz="1700" dirty="0"/>
                        <a:t>土</a:t>
                      </a:r>
                      <a:endParaRPr lang="zh-TW" altLang="en-US" sz="1700" dirty="0"/>
                    </a:p>
                  </a:txBody>
                  <a:tcPr/>
                </a:tc>
                <a:tc>
                  <a:txBody>
                    <a:bodyPr/>
                    <a:lstStyle/>
                    <a:p>
                      <a:r>
                        <a:rPr lang="zh-TW" altLang="en-US" sz="1700" dirty="0"/>
                        <a:t>脾</a:t>
                      </a:r>
                      <a:endParaRPr lang="zh-TW" altLang="en-US" sz="1700" dirty="0"/>
                    </a:p>
                  </a:txBody>
                  <a:tcPr/>
                </a:tc>
                <a:tc>
                  <a:txBody>
                    <a:bodyPr/>
                    <a:lstStyle/>
                    <a:p>
                      <a:r>
                        <a:rPr lang="zh-TW" altLang="en-US" sz="1700" dirty="0"/>
                        <a:t>               濕證</a:t>
                      </a:r>
                      <a:r>
                        <a:rPr lang="en-US" altLang="zh-TW" sz="1700" dirty="0"/>
                        <a:t>~</a:t>
                      </a:r>
                      <a:r>
                        <a:rPr lang="zh-TW" altLang="en-US" sz="1700" dirty="0"/>
                        <a:t>濕邪阻遏，氣血受阻</a:t>
                      </a:r>
                      <a:endParaRPr lang="en-US" altLang="zh-TW" sz="1700" dirty="0"/>
                    </a:p>
                    <a:p>
                      <a:r>
                        <a:rPr lang="zh-TW" altLang="en-US" sz="1700" dirty="0"/>
                        <a:t>主濕       黃疸</a:t>
                      </a:r>
                      <a:r>
                        <a:rPr lang="en-US" altLang="zh-TW" sz="1700" dirty="0"/>
                        <a:t>~</a:t>
                      </a:r>
                      <a:r>
                        <a:rPr lang="zh-TW" altLang="en-US" sz="1700" dirty="0"/>
                        <a:t>濕郁發黃     陰黃</a:t>
                      </a:r>
                      <a:endParaRPr lang="en-US" altLang="zh-TW" sz="1700" dirty="0"/>
                    </a:p>
                    <a:p>
                      <a:r>
                        <a:rPr lang="zh-TW" altLang="en-US" sz="1700" dirty="0"/>
                        <a:t>                                               陽黃</a:t>
                      </a:r>
                      <a:endParaRPr lang="en-US" altLang="zh-TW" sz="1700" dirty="0"/>
                    </a:p>
                    <a:p>
                      <a:r>
                        <a:rPr lang="zh-TW" altLang="en-US" sz="1700" dirty="0"/>
                        <a:t>主虛</a:t>
                      </a:r>
                      <a:r>
                        <a:rPr lang="en-US" altLang="zh-TW" sz="1700" dirty="0"/>
                        <a:t>~</a:t>
                      </a:r>
                      <a:r>
                        <a:rPr lang="zh-TW" altLang="en-US" sz="1700" dirty="0"/>
                        <a:t>脾虛    生化之源不足，榮血虧損</a:t>
                      </a:r>
                      <a:endParaRPr lang="en-US" altLang="zh-TW" sz="1700" dirty="0"/>
                    </a:p>
                    <a:p>
                      <a:r>
                        <a:rPr lang="zh-TW" altLang="en-US" sz="1700" dirty="0"/>
                        <a:t>                       水濕失運，阻遏氣血</a:t>
                      </a:r>
                      <a:endParaRPr lang="zh-TW" altLang="en-US" sz="1700" dirty="0"/>
                    </a:p>
                  </a:txBody>
                  <a:tcPr/>
                </a:tc>
                <a:tc>
                  <a:txBody>
                    <a:bodyPr/>
                    <a:lstStyle/>
                    <a:p>
                      <a:r>
                        <a:rPr lang="zh-TW" altLang="en-US" sz="1700" dirty="0"/>
                        <a:t>面黃如垢</a:t>
                      </a:r>
                      <a:endParaRPr lang="en-US" altLang="zh-TW" sz="1700" dirty="0"/>
                    </a:p>
                    <a:p>
                      <a:r>
                        <a:rPr lang="zh-TW" altLang="en-US" sz="1700" dirty="0"/>
                        <a:t>黃如橘子</a:t>
                      </a:r>
                      <a:endParaRPr lang="en-US" altLang="zh-TW" sz="1700" dirty="0"/>
                    </a:p>
                    <a:p>
                      <a:r>
                        <a:rPr lang="zh-TW" altLang="en-US" sz="1700" dirty="0"/>
                        <a:t>黃如煙燻</a:t>
                      </a:r>
                      <a:endParaRPr lang="en-US" altLang="zh-TW" sz="1700" dirty="0"/>
                    </a:p>
                    <a:p>
                      <a:r>
                        <a:rPr lang="zh-TW" altLang="en-US" sz="1700" dirty="0"/>
                        <a:t>淡黃消瘦</a:t>
                      </a:r>
                      <a:endParaRPr lang="en-US" altLang="zh-TW" sz="1700" dirty="0"/>
                    </a:p>
                    <a:p>
                      <a:r>
                        <a:rPr lang="zh-TW" altLang="en-US" sz="1700" dirty="0"/>
                        <a:t>淡黃浮胖</a:t>
                      </a:r>
                      <a:endParaRPr lang="zh-TW" altLang="en-US" sz="1700" dirty="0"/>
                    </a:p>
                  </a:txBody>
                  <a:tcPr/>
                </a:tc>
              </a:tr>
              <a:tr h="1101398">
                <a:tc>
                  <a:txBody>
                    <a:bodyPr/>
                    <a:lstStyle/>
                    <a:p>
                      <a:r>
                        <a:rPr lang="zh-TW" altLang="en-US" sz="1700" dirty="0"/>
                        <a:t>白</a:t>
                      </a:r>
                      <a:endParaRPr lang="zh-TW" altLang="en-US" sz="1700" dirty="0"/>
                    </a:p>
                  </a:txBody>
                  <a:tcPr/>
                </a:tc>
                <a:tc>
                  <a:txBody>
                    <a:bodyPr/>
                    <a:lstStyle/>
                    <a:p>
                      <a:r>
                        <a:rPr lang="zh-TW" altLang="en-US" sz="1700" dirty="0"/>
                        <a:t>金</a:t>
                      </a:r>
                      <a:endParaRPr lang="zh-TW" altLang="en-US" sz="1700" dirty="0"/>
                    </a:p>
                  </a:txBody>
                  <a:tcPr/>
                </a:tc>
                <a:tc>
                  <a:txBody>
                    <a:bodyPr/>
                    <a:lstStyle/>
                    <a:p>
                      <a:r>
                        <a:rPr lang="zh-TW" altLang="en-US" sz="1700" dirty="0"/>
                        <a:t>肺</a:t>
                      </a:r>
                      <a:endParaRPr lang="zh-TW" altLang="en-US" sz="1700" dirty="0"/>
                    </a:p>
                  </a:txBody>
                  <a:tcPr/>
                </a:tc>
                <a:tc>
                  <a:txBody>
                    <a:bodyPr/>
                    <a:lstStyle/>
                    <a:p>
                      <a:r>
                        <a:rPr lang="zh-TW" altLang="en-US" sz="1700" dirty="0"/>
                        <a:t>                 陽虛     推動無力，氣血不充</a:t>
                      </a:r>
                      <a:endParaRPr lang="en-US" altLang="zh-TW" sz="1700" dirty="0"/>
                    </a:p>
                    <a:p>
                      <a:r>
                        <a:rPr lang="zh-TW" altLang="en-US" sz="1700" dirty="0"/>
                        <a:t>主虛         氣虛  </a:t>
                      </a:r>
                      <a:endParaRPr lang="en-US" altLang="zh-TW" sz="1700" dirty="0"/>
                    </a:p>
                    <a:p>
                      <a:r>
                        <a:rPr lang="zh-TW" altLang="en-US" sz="1700" dirty="0"/>
                        <a:t>                 血虛</a:t>
                      </a:r>
                      <a:r>
                        <a:rPr lang="en-US" altLang="zh-TW" sz="1700" dirty="0"/>
                        <a:t>~</a:t>
                      </a:r>
                      <a:r>
                        <a:rPr lang="zh-TW" altLang="en-US" sz="1700" dirty="0"/>
                        <a:t>   榮血虧損，不能上榮</a:t>
                      </a:r>
                      <a:endParaRPr lang="en-US" altLang="zh-TW" sz="1700" dirty="0"/>
                    </a:p>
                    <a:p>
                      <a:r>
                        <a:rPr lang="zh-TW" altLang="en-US" sz="1700" dirty="0"/>
                        <a:t>主脫血</a:t>
                      </a:r>
                      <a:r>
                        <a:rPr lang="en-US" altLang="zh-TW" sz="1700" dirty="0"/>
                        <a:t>~</a:t>
                      </a:r>
                      <a:r>
                        <a:rPr lang="zh-TW" altLang="en-US" sz="1700" dirty="0"/>
                        <a:t>  血脈空虛</a:t>
                      </a:r>
                      <a:endParaRPr lang="zh-TW" altLang="en-US" sz="1700" dirty="0"/>
                    </a:p>
                  </a:txBody>
                  <a:tcPr/>
                </a:tc>
                <a:tc>
                  <a:txBody>
                    <a:bodyPr/>
                    <a:lstStyle/>
                    <a:p>
                      <a:r>
                        <a:rPr lang="zh-TW" altLang="en-US" sz="1700" dirty="0"/>
                        <a:t>㿠白</a:t>
                      </a:r>
                      <a:r>
                        <a:rPr lang="en-US" altLang="zh-TW" sz="1700" dirty="0"/>
                        <a:t>(</a:t>
                      </a:r>
                      <a:r>
                        <a:rPr lang="zh-CN" altLang="en-US" sz="1500" dirty="0"/>
                        <a:t>面色白而光亮虚浮</a:t>
                      </a:r>
                      <a:r>
                        <a:rPr lang="en-US" altLang="zh-TW" sz="1700" dirty="0"/>
                        <a:t>)</a:t>
                      </a:r>
                      <a:endParaRPr lang="en-US" altLang="zh-TW" sz="1700" dirty="0"/>
                    </a:p>
                    <a:p>
                      <a:r>
                        <a:rPr lang="zh-TW" altLang="en-US" sz="1700" dirty="0"/>
                        <a:t>淡白</a:t>
                      </a:r>
                      <a:endParaRPr lang="en-US" altLang="zh-TW" sz="1700" dirty="0"/>
                    </a:p>
                    <a:p>
                      <a:r>
                        <a:rPr lang="zh-TW" altLang="en-US" sz="1700" dirty="0"/>
                        <a:t>淡白黃瘦</a:t>
                      </a:r>
                      <a:endParaRPr lang="en-US" altLang="zh-TW" sz="1700" dirty="0"/>
                    </a:p>
                    <a:p>
                      <a:r>
                        <a:rPr lang="zh-TW" altLang="en-US" sz="1700" dirty="0"/>
                        <a:t>白而無華</a:t>
                      </a:r>
                      <a:endParaRPr lang="zh-TW" altLang="en-US" sz="1700" dirty="0"/>
                    </a:p>
                  </a:txBody>
                  <a:tcPr/>
                </a:tc>
              </a:tr>
              <a:tr h="1607445">
                <a:tc>
                  <a:txBody>
                    <a:bodyPr/>
                    <a:lstStyle/>
                    <a:p>
                      <a:r>
                        <a:rPr lang="zh-TW" altLang="en-US" sz="1700" dirty="0"/>
                        <a:t>黑</a:t>
                      </a:r>
                      <a:endParaRPr lang="zh-TW" altLang="en-US" sz="1700" dirty="0"/>
                    </a:p>
                  </a:txBody>
                  <a:tcPr/>
                </a:tc>
                <a:tc>
                  <a:txBody>
                    <a:bodyPr/>
                    <a:lstStyle/>
                    <a:p>
                      <a:r>
                        <a:rPr lang="zh-TW" altLang="en-US" sz="1700" dirty="0"/>
                        <a:t>水</a:t>
                      </a:r>
                      <a:endParaRPr lang="zh-TW" altLang="en-US" sz="1700" dirty="0"/>
                    </a:p>
                  </a:txBody>
                  <a:tcPr/>
                </a:tc>
                <a:tc>
                  <a:txBody>
                    <a:bodyPr/>
                    <a:lstStyle/>
                    <a:p>
                      <a:r>
                        <a:rPr lang="zh-TW" altLang="en-US" sz="1700" dirty="0"/>
                        <a:t>腎</a:t>
                      </a:r>
                      <a:endParaRPr lang="zh-TW" altLang="en-US" sz="1700" dirty="0"/>
                    </a:p>
                  </a:txBody>
                  <a:tcPr/>
                </a:tc>
                <a:tc>
                  <a:txBody>
                    <a:bodyPr/>
                    <a:lstStyle/>
                    <a:p>
                      <a:r>
                        <a:rPr lang="zh-TW" altLang="en-US" sz="1700" dirty="0"/>
                        <a:t>主寒                        血失溫養，血行不暢</a:t>
                      </a:r>
                      <a:endParaRPr lang="en-US" altLang="zh-TW" sz="1700" dirty="0"/>
                    </a:p>
                    <a:p>
                      <a:r>
                        <a:rPr lang="zh-TW" altLang="en-US" sz="1700" dirty="0"/>
                        <a:t>主腎虛     陽虛</a:t>
                      </a:r>
                      <a:endParaRPr lang="en-US" altLang="zh-TW" sz="1700" dirty="0"/>
                    </a:p>
                    <a:p>
                      <a:r>
                        <a:rPr lang="zh-TW" altLang="en-US" sz="1700" dirty="0"/>
                        <a:t>                 陰虛  </a:t>
                      </a:r>
                      <a:r>
                        <a:rPr lang="en-US" altLang="zh-TW" sz="1700" dirty="0"/>
                        <a:t>~</a:t>
                      </a:r>
                      <a:r>
                        <a:rPr lang="zh-TW" altLang="en-US" sz="1700" dirty="0"/>
                        <a:t>  陰虛內熱，虛火上燻</a:t>
                      </a:r>
                      <a:endParaRPr lang="en-US" altLang="zh-TW" sz="1700" dirty="0"/>
                    </a:p>
                    <a:p>
                      <a:r>
                        <a:rPr lang="zh-TW" altLang="en-US" sz="1700" dirty="0"/>
                        <a:t>主水飲 </a:t>
                      </a:r>
                      <a:r>
                        <a:rPr lang="en-US" altLang="zh-TW" sz="1700" dirty="0"/>
                        <a:t>~</a:t>
                      </a:r>
                      <a:r>
                        <a:rPr lang="zh-TW" altLang="en-US" sz="1700" dirty="0"/>
                        <a:t> 腎虛水泛，氣血受困</a:t>
                      </a:r>
                      <a:endParaRPr lang="en-US" altLang="zh-TW" sz="1700" dirty="0"/>
                    </a:p>
                    <a:p>
                      <a:r>
                        <a:rPr lang="zh-TW" altLang="en-US" sz="1700" dirty="0"/>
                        <a:t>主血瘀 </a:t>
                      </a:r>
                      <a:r>
                        <a:rPr lang="en-US" altLang="zh-TW" sz="1700" dirty="0"/>
                        <a:t>~</a:t>
                      </a:r>
                      <a:r>
                        <a:rPr lang="zh-TW" altLang="en-US" sz="1700" dirty="0"/>
                        <a:t> 瘀阻經脈</a:t>
                      </a:r>
                      <a:r>
                        <a:rPr lang="en-US" altLang="zh-TW" sz="1700" dirty="0"/>
                        <a:t> </a:t>
                      </a:r>
                      <a:endParaRPr lang="en-US" altLang="zh-TW" sz="1700" dirty="0"/>
                    </a:p>
                    <a:p>
                      <a:endParaRPr lang="zh-TW" altLang="en-US" sz="1700" dirty="0"/>
                    </a:p>
                  </a:txBody>
                  <a:tcPr/>
                </a:tc>
                <a:tc>
                  <a:txBody>
                    <a:bodyPr/>
                    <a:lstStyle/>
                    <a:p>
                      <a:r>
                        <a:rPr lang="zh-TW" altLang="en-US" sz="1600" dirty="0"/>
                        <a:t>面色黧黑</a:t>
                      </a:r>
                      <a:r>
                        <a:rPr lang="en-US" altLang="zh-TW" sz="1600" dirty="0"/>
                        <a:t>(</a:t>
                      </a:r>
                      <a:r>
                        <a:rPr lang="zh-TW" altLang="en-US" sz="1500" dirty="0"/>
                        <a:t>形容枯槁</a:t>
                      </a:r>
                      <a:r>
                        <a:rPr lang="en-US" altLang="zh-TW" sz="1500" dirty="0"/>
                        <a:t>)</a:t>
                      </a:r>
                      <a:endParaRPr lang="en-US" altLang="zh-TW" sz="1500" dirty="0"/>
                    </a:p>
                    <a:p>
                      <a:endParaRPr lang="en-US" altLang="zh-TW" sz="1600" dirty="0"/>
                    </a:p>
                    <a:p>
                      <a:r>
                        <a:rPr lang="zh-TW" altLang="en-US" sz="1600" dirty="0"/>
                        <a:t>黑而乾焦</a:t>
                      </a:r>
                      <a:endParaRPr lang="en-US" altLang="zh-TW" sz="1600" dirty="0"/>
                    </a:p>
                    <a:p>
                      <a:r>
                        <a:rPr lang="zh-TW" altLang="en-US" sz="1600" dirty="0"/>
                        <a:t>眼眶黑</a:t>
                      </a:r>
                      <a:endParaRPr lang="en-US" altLang="zh-TW" sz="1600" dirty="0"/>
                    </a:p>
                    <a:p>
                      <a:r>
                        <a:rPr lang="zh-TW" altLang="en-US" sz="1600" dirty="0"/>
                        <a:t>紫黑</a:t>
                      </a:r>
                      <a:endParaRPr lang="zh-TW" altLang="en-US" sz="1600" dirty="0"/>
                    </a:p>
                  </a:txBody>
                  <a:tcPr/>
                </a:tc>
              </a:tr>
            </a:tbl>
          </a:graphicData>
        </a:graphic>
      </p:graphicFrame>
      <p:sp>
        <p:nvSpPr>
          <p:cNvPr id="7" name="左大括弧 6"/>
          <p:cNvSpPr/>
          <p:nvPr/>
        </p:nvSpPr>
        <p:spPr>
          <a:xfrm>
            <a:off x="3184497" y="3035411"/>
            <a:ext cx="135172" cy="2763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dirty="0"/>
          </a:p>
        </p:txBody>
      </p:sp>
      <p:sp>
        <p:nvSpPr>
          <p:cNvPr id="12" name="左大括弧 11"/>
          <p:cNvSpPr/>
          <p:nvPr/>
        </p:nvSpPr>
        <p:spPr>
          <a:xfrm>
            <a:off x="3206363" y="2153480"/>
            <a:ext cx="135172" cy="2763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3" name="左大括弧 12"/>
          <p:cNvSpPr/>
          <p:nvPr/>
        </p:nvSpPr>
        <p:spPr>
          <a:xfrm>
            <a:off x="4961614" y="3311719"/>
            <a:ext cx="135172" cy="2763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dirty="0"/>
          </a:p>
        </p:txBody>
      </p:sp>
      <p:sp>
        <p:nvSpPr>
          <p:cNvPr id="14" name="左大括弧 13"/>
          <p:cNvSpPr/>
          <p:nvPr/>
        </p:nvSpPr>
        <p:spPr>
          <a:xfrm>
            <a:off x="3206363" y="4465319"/>
            <a:ext cx="282272" cy="56454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5" name="右大括弧 14"/>
          <p:cNvSpPr/>
          <p:nvPr/>
        </p:nvSpPr>
        <p:spPr>
          <a:xfrm>
            <a:off x="4079019" y="4437489"/>
            <a:ext cx="103367" cy="30214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6" name="左大括弧 15"/>
          <p:cNvSpPr/>
          <p:nvPr/>
        </p:nvSpPr>
        <p:spPr>
          <a:xfrm>
            <a:off x="3681455" y="3872285"/>
            <a:ext cx="135172" cy="33395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7" name="左大括弧 16"/>
          <p:cNvSpPr/>
          <p:nvPr/>
        </p:nvSpPr>
        <p:spPr>
          <a:xfrm>
            <a:off x="3319669" y="5911794"/>
            <a:ext cx="147100" cy="2504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9" name="右大括弧 18"/>
          <p:cNvSpPr/>
          <p:nvPr/>
        </p:nvSpPr>
        <p:spPr>
          <a:xfrm>
            <a:off x="4102873" y="5609645"/>
            <a:ext cx="147100" cy="30214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699715" y="683814"/>
            <a:ext cx="8458200" cy="3754874"/>
          </a:xfrm>
          <a:prstGeom prst="rect">
            <a:avLst/>
          </a:prstGeom>
          <a:noFill/>
        </p:spPr>
        <p:txBody>
          <a:bodyPr wrap="square">
            <a:spAutoFit/>
          </a:bodyPr>
          <a:lstStyle/>
          <a:p>
            <a:r>
              <a:rPr lang="zh-TW" altLang="en-US" sz="2400" dirty="0">
                <a:solidFill>
                  <a:srgbClr val="FF0000"/>
                </a:solidFill>
              </a:rPr>
              <a:t>五行與中藥：</a:t>
            </a:r>
            <a:endParaRPr lang="en-US" altLang="zh-TW" sz="2400" dirty="0">
              <a:solidFill>
                <a:srgbClr val="FF0000"/>
              </a:solidFill>
            </a:endParaRPr>
          </a:p>
          <a:p>
            <a:endParaRPr lang="en-US" altLang="zh-TW" dirty="0"/>
          </a:p>
          <a:p>
            <a:r>
              <a:rPr lang="zh-TW" altLang="en-US" sz="2000" dirty="0"/>
              <a:t>木性藥：有宣發之功，可補</a:t>
            </a:r>
            <a:r>
              <a:rPr lang="zh-TW" altLang="en-US" sz="2000" dirty="0">
                <a:solidFill>
                  <a:srgbClr val="FF0000"/>
                </a:solidFill>
              </a:rPr>
              <a:t>肝</a:t>
            </a:r>
            <a:r>
              <a:rPr lang="zh-TW" altLang="en-US" sz="2000" dirty="0"/>
              <a:t>益腎養心瀉脾抑肺。</a:t>
            </a:r>
            <a:endParaRPr lang="en-US" altLang="zh-TW" sz="2000" dirty="0"/>
          </a:p>
          <a:p>
            <a:endParaRPr lang="en-US" altLang="zh-TW" sz="2000" dirty="0"/>
          </a:p>
          <a:p>
            <a:r>
              <a:rPr lang="zh-TW" altLang="en-US" sz="2000" dirty="0"/>
              <a:t>火性藥：有溫煦之功，可補</a:t>
            </a:r>
            <a:r>
              <a:rPr lang="zh-TW" altLang="en-US" sz="2000" dirty="0">
                <a:solidFill>
                  <a:srgbClr val="FF0000"/>
                </a:solidFill>
              </a:rPr>
              <a:t>心</a:t>
            </a:r>
            <a:r>
              <a:rPr lang="zh-TW" altLang="en-US" sz="2000" dirty="0"/>
              <a:t>益肝養脾瀉肺抑腎。</a:t>
            </a:r>
            <a:endParaRPr lang="zh-TW" altLang="en-US" sz="2000" dirty="0"/>
          </a:p>
          <a:p>
            <a:endParaRPr lang="en-US" altLang="zh-TW" sz="2000" dirty="0"/>
          </a:p>
          <a:p>
            <a:r>
              <a:rPr lang="zh-TW" altLang="en-US" sz="2000" dirty="0"/>
              <a:t>土性藥：有運化之功，可補</a:t>
            </a:r>
            <a:r>
              <a:rPr lang="zh-TW" altLang="en-US" sz="2000" dirty="0">
                <a:solidFill>
                  <a:srgbClr val="FF0000"/>
                </a:solidFill>
              </a:rPr>
              <a:t>脾</a:t>
            </a:r>
            <a:r>
              <a:rPr lang="zh-TW" altLang="en-US" sz="2000" dirty="0"/>
              <a:t>益肺養心瀉腎抑肝。</a:t>
            </a:r>
            <a:endParaRPr lang="zh-TW" altLang="en-US" sz="2000" dirty="0"/>
          </a:p>
          <a:p>
            <a:endParaRPr lang="en-US" altLang="zh-TW" sz="2000" dirty="0"/>
          </a:p>
          <a:p>
            <a:r>
              <a:rPr lang="zh-TW" altLang="en-US" sz="2000" dirty="0"/>
              <a:t>金性藥：有斂固之功，可補</a:t>
            </a:r>
            <a:r>
              <a:rPr lang="zh-TW" altLang="en-US" sz="2000" dirty="0">
                <a:solidFill>
                  <a:srgbClr val="FF0000"/>
                </a:solidFill>
              </a:rPr>
              <a:t>肺</a:t>
            </a:r>
            <a:r>
              <a:rPr lang="zh-TW" altLang="en-US" sz="2000" dirty="0"/>
              <a:t>益腎養脾瀉肝抑心。</a:t>
            </a:r>
            <a:endParaRPr lang="zh-TW" altLang="en-US" sz="2000" dirty="0"/>
          </a:p>
          <a:p>
            <a:endParaRPr lang="en-US" altLang="zh-TW" sz="2000" dirty="0"/>
          </a:p>
          <a:p>
            <a:r>
              <a:rPr lang="zh-TW" altLang="en-US" sz="2000" dirty="0"/>
              <a:t>水性藥：有潤滋之功，可補</a:t>
            </a:r>
            <a:r>
              <a:rPr lang="zh-TW" altLang="en-US" sz="2000" dirty="0">
                <a:solidFill>
                  <a:srgbClr val="FF0000"/>
                </a:solidFill>
              </a:rPr>
              <a:t>腎</a:t>
            </a:r>
            <a:r>
              <a:rPr lang="zh-TW" altLang="en-US" sz="2000" dirty="0"/>
              <a:t>益肺養肝瀉心抑脾。</a:t>
            </a:r>
            <a:endParaRPr lang="zh-TW" altLang="en-US" sz="2000" dirty="0"/>
          </a:p>
          <a:p>
            <a:endParaRPr lang="zh-TW"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659957" y="739471"/>
            <a:ext cx="10710407" cy="5355312"/>
          </a:xfrm>
          <a:prstGeom prst="rect">
            <a:avLst/>
          </a:prstGeom>
          <a:noFill/>
        </p:spPr>
        <p:txBody>
          <a:bodyPr wrap="square">
            <a:spAutoFit/>
          </a:bodyPr>
          <a:lstStyle/>
          <a:p>
            <a:r>
              <a:rPr lang="zh-TW" altLang="en-US" sz="2400" dirty="0">
                <a:solidFill>
                  <a:srgbClr val="FF0000"/>
                </a:solidFill>
              </a:rPr>
              <a:t>五臟、五色與五味</a:t>
            </a:r>
            <a:endParaRPr lang="en-US" altLang="zh-TW" sz="2400" dirty="0">
              <a:solidFill>
                <a:srgbClr val="FF0000"/>
              </a:solidFill>
            </a:endParaRPr>
          </a:p>
          <a:p>
            <a:endParaRPr lang="en-US" altLang="zh-TW" dirty="0"/>
          </a:p>
          <a:p>
            <a:r>
              <a:rPr lang="zh-TW" altLang="en-US" sz="2000" dirty="0">
                <a:solidFill>
                  <a:srgbClr val="FF0000"/>
                </a:solidFill>
              </a:rPr>
              <a:t>肝：</a:t>
            </a:r>
            <a:r>
              <a:rPr lang="zh-TW" altLang="en-US" sz="2000" dirty="0"/>
              <a:t>肝開竅於目，所以想要雙眼有神、明亮，身強體健必須注重肝臟保養，可多吃綠色、酸味食物，它具有舒肝強肝的功能，是人體的「排毒劑」。</a:t>
            </a:r>
            <a:endParaRPr lang="zh-TW" altLang="en-US" sz="2000" dirty="0"/>
          </a:p>
          <a:p>
            <a:endParaRPr lang="en-US" altLang="zh-TW" sz="2000" dirty="0"/>
          </a:p>
          <a:p>
            <a:r>
              <a:rPr lang="zh-TW" altLang="en-US" sz="2000" dirty="0">
                <a:solidFill>
                  <a:srgbClr val="FF0000"/>
                </a:solidFill>
              </a:rPr>
              <a:t>心：</a:t>
            </a:r>
            <a:r>
              <a:rPr lang="zh-TW" altLang="en-US" sz="2000" dirty="0"/>
              <a:t>想要氣血順暢、神智、思維清晰必須注重心臟保養，可多吃紅色、苦味食物、其具有益氣補血和促進血液、淋巴液生成的作用。</a:t>
            </a:r>
            <a:endParaRPr lang="zh-TW" altLang="en-US" sz="2000" dirty="0"/>
          </a:p>
          <a:p>
            <a:endParaRPr lang="zh-TW" altLang="en-US" sz="2000" dirty="0"/>
          </a:p>
          <a:p>
            <a:r>
              <a:rPr lang="zh-TW" altLang="en-US" sz="2000" dirty="0">
                <a:solidFill>
                  <a:srgbClr val="FF0000"/>
                </a:solidFill>
              </a:rPr>
              <a:t>脾：</a:t>
            </a:r>
            <a:r>
              <a:rPr lang="zh-TW" altLang="en-US" sz="2000" dirty="0"/>
              <a:t>想要滋養身體、體態優美，行動精神有力必須注重脾臟保養，可多吃黃色、甘味食物能幫助消化吸收功能健全，對脾、胃有利。。</a:t>
            </a:r>
            <a:endParaRPr lang="zh-TW" altLang="en-US" sz="2000" dirty="0"/>
          </a:p>
          <a:p>
            <a:endParaRPr lang="en-US" altLang="zh-TW" sz="2000" dirty="0"/>
          </a:p>
          <a:p>
            <a:r>
              <a:rPr lang="zh-TW" altLang="en-US" sz="2000" dirty="0">
                <a:solidFill>
                  <a:srgbClr val="FF0000"/>
                </a:solidFill>
              </a:rPr>
              <a:t>肺：</a:t>
            </a:r>
            <a:r>
              <a:rPr lang="zh-TW" altLang="en-US" sz="2000" dirty="0"/>
              <a:t>想要美肌潤膚、排泄順暢必須注重肺臟保養，可多吃白色、辛味食物主要顧肺與大腸，且利於益氣，對呼吸系統有所影響。。</a:t>
            </a:r>
            <a:endParaRPr lang="zh-TW" altLang="en-US" sz="2000" dirty="0"/>
          </a:p>
          <a:p>
            <a:endParaRPr lang="zh-TW" altLang="en-US" sz="2000" dirty="0"/>
          </a:p>
          <a:p>
            <a:r>
              <a:rPr lang="zh-TW" altLang="en-US" sz="2000" dirty="0">
                <a:solidFill>
                  <a:srgbClr val="FF0000"/>
                </a:solidFill>
              </a:rPr>
              <a:t>腎：</a:t>
            </a:r>
            <a:r>
              <a:rPr lang="zh-TW" altLang="en-US" sz="2000" dirty="0"/>
              <a:t>想要益氣強精、滋陰補陽、維持青春必須注重腎臟保養，腎為人體先天之本，它與人體的生殖系統、生長發育有關係密切，如果腎氣不足會引致加速衰老、手足冰冷、腰膝無力健忘、脫髮等問題。所以多吃黑色、鹹味食物有益氣填精之功。</a:t>
            </a:r>
            <a:endParaRPr lang="zh-TW" alt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2" name="文字方塊 1"/>
          <p:cNvSpPr txBox="1"/>
          <p:nvPr/>
        </p:nvSpPr>
        <p:spPr>
          <a:xfrm>
            <a:off x="3479165" y="393700"/>
            <a:ext cx="5080000" cy="822960"/>
          </a:xfrm>
          <a:prstGeom prst="rect">
            <a:avLst/>
          </a:prstGeom>
          <a:noFill/>
          <a:ln w="9525">
            <a:noFill/>
          </a:ln>
        </p:spPr>
        <p:txBody>
          <a:bodyPr>
            <a:spAutoFit/>
          </a:bodyPr>
          <a:p>
            <a:pPr marL="0" indent="0" algn="ctr"/>
            <a:r>
              <a:rPr lang="zh-TW" altLang="en-US" sz="4800" b="0" u="none">
                <a:latin typeface="+mj-ea"/>
                <a:ea typeface="+mj-ea"/>
                <a:cs typeface="新細明體" panose="02020500000000000000" charset="-120"/>
              </a:rPr>
              <a:t>緒論</a:t>
            </a:r>
            <a:endParaRPr lang="zh-TW" altLang="en-US" sz="4800" b="0" u="none">
              <a:latin typeface="+mj-ea"/>
              <a:ea typeface="+mj-ea"/>
              <a:cs typeface="新細明體" panose="02020500000000000000" charset="-120"/>
            </a:endParaRPr>
          </a:p>
        </p:txBody>
      </p:sp>
      <p:sp>
        <p:nvSpPr>
          <p:cNvPr id="3" name="文字方塊 2"/>
          <p:cNvSpPr txBox="1"/>
          <p:nvPr/>
        </p:nvSpPr>
        <p:spPr>
          <a:xfrm>
            <a:off x="701675" y="1951990"/>
            <a:ext cx="11132820" cy="3627120"/>
          </a:xfrm>
          <a:prstGeom prst="rect">
            <a:avLst/>
          </a:prstGeom>
          <a:noFill/>
          <a:ln w="9525">
            <a:noFill/>
          </a:ln>
        </p:spPr>
        <p:txBody>
          <a:bodyPr wrap="square">
            <a:spAutoFit/>
          </a:bodyPr>
          <a:p>
            <a:pPr marL="0" indent="0" algn="l"/>
            <a:r>
              <a:rPr lang="zh-TW" altLang="en-US" sz="3200" b="0" u="none">
                <a:latin typeface="+mn-ea"/>
                <a:cs typeface="新細明體" panose="02020500000000000000" charset="-120"/>
              </a:rPr>
              <a:t>一、中醫診斷的基本原則</a:t>
            </a:r>
            <a:endParaRPr lang="zh-TW" altLang="en-US" sz="3200" b="0" u="none">
              <a:latin typeface="+mn-ea"/>
              <a:cs typeface="新細明體" panose="02020500000000000000" charset="-120"/>
            </a:endParaRPr>
          </a:p>
          <a:p>
            <a:pPr marL="0" indent="0" algn="l" fontAlgn="auto">
              <a:lnSpc>
                <a:spcPts val="3000"/>
              </a:lnSpc>
            </a:pPr>
            <a:endParaRPr lang="zh-TW" altLang="en-US" sz="3200" b="0" u="none">
              <a:latin typeface="+mn-ea"/>
              <a:cs typeface="新細明體" panose="02020500000000000000" charset="-120"/>
            </a:endParaRPr>
          </a:p>
          <a:p>
            <a:pPr marL="0" indent="0" algn="l" fontAlgn="auto">
              <a:lnSpc>
                <a:spcPts val="3000"/>
              </a:lnSpc>
            </a:pPr>
            <a:r>
              <a:rPr lang="en-US" altLang="zh-TW" sz="2400" b="0" u="none">
                <a:latin typeface="+mn-ea"/>
                <a:cs typeface="標楷體" panose="03000509000000000000" charset="-120"/>
              </a:rPr>
              <a:t>(</a:t>
            </a:r>
            <a:r>
              <a:rPr lang="zh-TW" altLang="en-US" sz="2400" b="0" u="none">
                <a:latin typeface="+mn-ea"/>
                <a:cs typeface="標楷體" panose="03000509000000000000" charset="-120"/>
              </a:rPr>
              <a:t>一</a:t>
            </a:r>
            <a:r>
              <a:rPr lang="en-US" altLang="zh-TW" sz="2400" b="0" u="none">
                <a:latin typeface="+mn-ea"/>
                <a:cs typeface="標楷體" panose="03000509000000000000" charset="-120"/>
              </a:rPr>
              <a:t>) </a:t>
            </a:r>
            <a:r>
              <a:rPr lang="zh-TW" altLang="en-US" sz="2400" b="0" u="none">
                <a:latin typeface="+mn-ea"/>
                <a:cs typeface="標楷體" panose="03000509000000000000" charset="-120"/>
              </a:rPr>
              <a:t>整體審察</a:t>
            </a:r>
            <a:r>
              <a:rPr lang="en-US" altLang="zh-TW" sz="2400" b="0" u="none">
                <a:latin typeface="+mn-ea"/>
                <a:cs typeface="標楷體" panose="03000509000000000000" charset="-120"/>
              </a:rPr>
              <a:t>(</a:t>
            </a:r>
            <a:r>
              <a:rPr lang="zh-TW" altLang="en-US" sz="2400" b="0" u="none">
                <a:latin typeface="+mn-ea"/>
                <a:cs typeface="標楷體" panose="03000509000000000000" charset="-120"/>
              </a:rPr>
              <a:t>整體觀念、審察內外</a:t>
            </a:r>
            <a:r>
              <a:rPr lang="en-US" altLang="zh-TW" sz="2400" b="0" u="none">
                <a:latin typeface="+mn-ea"/>
                <a:cs typeface="標楷體" panose="03000509000000000000" charset="-120"/>
              </a:rPr>
              <a:t>)(</a:t>
            </a:r>
            <a:r>
              <a:rPr lang="zh-TW" altLang="en-US" sz="2400" b="0" u="none">
                <a:latin typeface="+mn-ea"/>
                <a:cs typeface="標楷體" panose="03000509000000000000" charset="-120"/>
              </a:rPr>
              <a:t>二</a:t>
            </a:r>
            <a:r>
              <a:rPr lang="en-US" altLang="zh-TW" sz="2400" b="0" u="none">
                <a:latin typeface="+mn-ea"/>
                <a:cs typeface="標楷體" panose="03000509000000000000" charset="-120"/>
              </a:rPr>
              <a:t>) </a:t>
            </a:r>
            <a:r>
              <a:rPr lang="zh-TW" altLang="en-US" sz="2400" b="0" u="none">
                <a:latin typeface="+mn-ea"/>
                <a:cs typeface="標楷體" panose="03000509000000000000" charset="-120"/>
              </a:rPr>
              <a:t>診法合參</a:t>
            </a:r>
            <a:r>
              <a:rPr lang="en-US" altLang="zh-TW" sz="2400" b="0" u="none">
                <a:latin typeface="+mn-ea"/>
                <a:cs typeface="標楷體" panose="03000509000000000000" charset="-120"/>
              </a:rPr>
              <a:t>(</a:t>
            </a:r>
            <a:r>
              <a:rPr lang="zh-TW" altLang="en-US" sz="2400" b="0" u="none">
                <a:latin typeface="+mn-ea"/>
                <a:cs typeface="標楷體" panose="03000509000000000000" charset="-120"/>
              </a:rPr>
              <a:t>四診合參</a:t>
            </a:r>
            <a:r>
              <a:rPr lang="en-US" altLang="zh-TW" sz="2400" b="0" u="none">
                <a:latin typeface="+mn-ea"/>
                <a:cs typeface="標楷體" panose="03000509000000000000" charset="-120"/>
              </a:rPr>
              <a:t>)</a:t>
            </a:r>
            <a:r>
              <a:rPr lang="zh-TW" altLang="en-US" sz="2400" b="0" u="none">
                <a:latin typeface="+mn-ea"/>
                <a:cs typeface="標楷體" panose="03000509000000000000" charset="-120"/>
              </a:rPr>
              <a:t>：望、聞、問、切並重、相互參用</a:t>
            </a:r>
            <a:endParaRPr lang="zh-TW" altLang="en-US" sz="2400" b="0" u="none">
              <a:latin typeface="+mn-ea"/>
              <a:cs typeface="標楷體" panose="03000509000000000000" charset="-120"/>
            </a:endParaRPr>
          </a:p>
          <a:p>
            <a:pPr marL="0" indent="0" algn="l" fontAlgn="auto">
              <a:lnSpc>
                <a:spcPts val="3000"/>
              </a:lnSpc>
            </a:pPr>
            <a:r>
              <a:rPr lang="en-US" altLang="zh-TW" sz="2400" b="0" u="none">
                <a:latin typeface="+mn-ea"/>
                <a:cs typeface="標楷體" panose="03000509000000000000" charset="-120"/>
              </a:rPr>
              <a:t>(</a:t>
            </a:r>
            <a:r>
              <a:rPr lang="zh-TW" altLang="en-US" sz="2400" b="0" u="none">
                <a:latin typeface="+mn-ea"/>
                <a:cs typeface="標楷體" panose="03000509000000000000" charset="-120"/>
              </a:rPr>
              <a:t>三</a:t>
            </a:r>
            <a:r>
              <a:rPr lang="en-US" altLang="zh-TW" sz="2400" b="0" u="none">
                <a:latin typeface="+mn-ea"/>
                <a:cs typeface="標楷體" panose="03000509000000000000" charset="-120"/>
              </a:rPr>
              <a:t>) </a:t>
            </a:r>
            <a:r>
              <a:rPr lang="zh-TW" altLang="en-US" sz="2400" b="0" u="none">
                <a:latin typeface="+mn-ea"/>
                <a:cs typeface="標楷體" panose="03000509000000000000" charset="-120"/>
              </a:rPr>
              <a:t>病證結合</a:t>
            </a:r>
            <a:r>
              <a:rPr lang="en-US" altLang="zh-TW" sz="2400" b="0" u="none">
                <a:latin typeface="+mn-ea"/>
                <a:cs typeface="標楷體" panose="03000509000000000000" charset="-120"/>
              </a:rPr>
              <a:t>—</a:t>
            </a:r>
            <a:r>
              <a:rPr lang="zh-TW" altLang="en-US" sz="2800" b="0" u="none">
                <a:latin typeface="+mn-ea"/>
                <a:cs typeface="標楷體" panose="03000509000000000000" charset="-120"/>
              </a:rPr>
              <a:t>辨病與辨證相結合</a:t>
            </a:r>
            <a:endParaRPr lang="zh-TW" altLang="en-US" sz="2800" b="0" u="none">
              <a:latin typeface="+mn-ea"/>
              <a:cs typeface="標楷體" panose="03000509000000000000" charset="-120"/>
            </a:endParaRPr>
          </a:p>
          <a:p>
            <a:pPr marL="0" indent="0" algn="l" fontAlgn="auto">
              <a:lnSpc>
                <a:spcPts val="3000"/>
              </a:lnSpc>
            </a:pPr>
            <a:r>
              <a:rPr lang="zh-TW" altLang="en-US" sz="2400" b="0" u="none">
                <a:latin typeface="+mn-ea"/>
                <a:cs typeface="新細明體" panose="02020500000000000000" charset="-120"/>
              </a:rPr>
              <a:t>病</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對疾病全過程的特點和規律的概括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對疾病發展過程中某一個階段，對病因、病性、病位、病勢的概況。它反映了疾病的本質症</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單獨的症狀和體征</a:t>
            </a:r>
            <a:endParaRPr lang="zh-TW" altLang="en-US" sz="2400" b="0" u="none">
              <a:latin typeface="+mn-ea"/>
              <a:cs typeface="新細明體" panose="02020500000000000000" charset="-12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460115" y="43180"/>
            <a:ext cx="5080000" cy="822960"/>
          </a:xfrm>
          <a:prstGeom prst="rect">
            <a:avLst/>
          </a:prstGeom>
          <a:noFill/>
          <a:ln w="9525">
            <a:noFill/>
          </a:ln>
        </p:spPr>
        <p:txBody>
          <a:bodyPr>
            <a:spAutoFit/>
          </a:bodyPr>
          <a:p>
            <a:pPr marL="0" indent="0" algn="ctr"/>
            <a:r>
              <a:rPr lang="zh-TW" altLang="en-US" sz="4800" b="0" u="none">
                <a:latin typeface="+mj-ea"/>
                <a:ea typeface="+mj-ea"/>
                <a:cs typeface="新細明體" panose="02020500000000000000" charset="-120"/>
              </a:rPr>
              <a:t>第一節	望診</a:t>
            </a:r>
            <a:endParaRPr lang="zh-TW" altLang="en-US" sz="4800" b="0" u="none">
              <a:latin typeface="+mj-ea"/>
              <a:ea typeface="+mj-ea"/>
              <a:cs typeface="新細明體" panose="02020500000000000000" charset="-120"/>
            </a:endParaRPr>
          </a:p>
        </p:txBody>
      </p:sp>
      <p:sp>
        <p:nvSpPr>
          <p:cNvPr id="2" name="文字方塊 1"/>
          <p:cNvSpPr txBox="1"/>
          <p:nvPr/>
        </p:nvSpPr>
        <p:spPr>
          <a:xfrm>
            <a:off x="287020" y="866140"/>
            <a:ext cx="11751945" cy="5806440"/>
          </a:xfrm>
          <a:prstGeom prst="rect">
            <a:avLst/>
          </a:prstGeom>
          <a:noFill/>
          <a:ln w="9525">
            <a:noFill/>
          </a:ln>
        </p:spPr>
        <p:txBody>
          <a:bodyPr wrap="square">
            <a:spAutoFit/>
          </a:bodyPr>
          <a:p>
            <a:pPr marL="304800" indent="-304800" fontAlgn="auto">
              <a:lnSpc>
                <a:spcPts val="3000"/>
              </a:lnSpc>
            </a:pPr>
            <a:r>
              <a:rPr lang="zh-TW" altLang="en-US" sz="2400" b="0" u="none">
                <a:latin typeface="+mn-ea"/>
                <a:cs typeface="新細明體" panose="02020500000000000000" charset="-120"/>
              </a:rPr>
              <a:t>一、 望神</a:t>
            </a:r>
            <a:endParaRPr lang="zh-TW" altLang="en-US" sz="2400" b="0" u="none">
              <a:latin typeface="+mn-ea"/>
              <a:cs typeface="新細明體" panose="02020500000000000000" charset="-120"/>
            </a:endParaRPr>
          </a:p>
          <a:p>
            <a:pPr marL="304800" indent="-30480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得神</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有神</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神志清楚、面色榮潤、兩目精彩、肌肉不削、呼吸平穩、動作自如，反應靈敏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五臟精氣未衰，病輕，預後好</a:t>
            </a:r>
            <a:endParaRPr lang="zh-TW" altLang="en-US" sz="2400" b="0" u="none">
              <a:latin typeface="+mn-ea"/>
              <a:cs typeface="新細明體" panose="02020500000000000000" charset="-120"/>
            </a:endParaRPr>
          </a:p>
          <a:p>
            <a:pPr marL="304800" indent="-30480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失神</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無神</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神昏譫語、狂躁妄動、循衣摸床、撮空理線、面色無華、兩目晦暗、大肉盡脫、呼吸異常、動作艱難，反應遲鈍。</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五臟精氣衰竭，正氣大傷，預後不良。</a:t>
            </a:r>
            <a:endParaRPr lang="zh-TW" altLang="en-US" sz="2400" b="0" u="none">
              <a:latin typeface="+mn-ea"/>
              <a:cs typeface="新細明體" panose="02020500000000000000" charset="-120"/>
            </a:endParaRPr>
          </a:p>
          <a:p>
            <a:pPr marL="304800" indent="-30480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假神︰危重病人突然出現精神好轉的虛假表現神志不清 </a:t>
            </a:r>
            <a:r>
              <a:rPr lang="en-US" altLang="zh-TW" sz="2400" b="0" u="none">
                <a:latin typeface="+mn-ea"/>
                <a:cs typeface="Arial" panose="020B0604020202020204" pitchFamily="34" charset="0"/>
              </a:rPr>
              <a:t>→</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清醒  　目光暗淡 </a:t>
            </a:r>
            <a:r>
              <a:rPr lang="en-US" altLang="zh-TW" sz="2400" b="0" u="none">
                <a:latin typeface="+mn-ea"/>
                <a:cs typeface="Arial" panose="020B0604020202020204" pitchFamily="34" charset="0"/>
              </a:rPr>
              <a:t>→</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明亮  　語聲低微 </a:t>
            </a:r>
            <a:r>
              <a:rPr lang="en-US" altLang="zh-TW" sz="2400" b="0" u="none">
                <a:latin typeface="+mn-ea"/>
                <a:cs typeface="Arial" panose="020B0604020202020204" pitchFamily="34" charset="0"/>
              </a:rPr>
              <a:t>→</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清亮久不欲食</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欲進飲食　 面色無華 </a:t>
            </a:r>
            <a:r>
              <a:rPr lang="en-US" altLang="zh-TW" sz="2400" b="0" u="none">
                <a:latin typeface="+mn-ea"/>
                <a:cs typeface="Arial" panose="020B0604020202020204" pitchFamily="34" charset="0"/>
              </a:rPr>
              <a:t>→</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顴紅如妝臟腑精氣極度衰竭，陰不斂陽，虛陽外越，陰陽即將離絕。</a:t>
            </a:r>
            <a:endParaRPr lang="zh-TW" altLang="en-US" sz="2400" b="0" u="none">
              <a:latin typeface="+mn-ea"/>
              <a:cs typeface="新細明體" panose="02020500000000000000" charset="-120"/>
            </a:endParaRPr>
          </a:p>
          <a:p>
            <a:pPr marL="304800" indent="-304800"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神亂︰精神錯亂或神志失常癲︰表情淡漠，抑鬱癡呆，喃喃自語，哭笑無常</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痰蒙心神狂︰狂躁妄動，胡言亂語，打人毀物，登高而歌，棄衣而走 </a:t>
            </a:r>
            <a:r>
              <a:rPr lang="zh-TW" altLang="en-US" sz="2400" b="0" u="none">
                <a:latin typeface="+mn-ea"/>
                <a:cs typeface="Arial" panose="020B0604020202020204" pitchFamily="34" charset="0"/>
              </a:rPr>
              <a:t>→ </a:t>
            </a:r>
            <a:r>
              <a:rPr lang="zh-TW" altLang="en-US" sz="2400" b="0" u="none">
                <a:latin typeface="+mn-ea"/>
                <a:cs typeface="新細明體" panose="02020500000000000000" charset="-120"/>
              </a:rPr>
              <a:t>痰火擾神癇︰突然昏倒，口吐涎沬，四肢抽搐，醒後如常人</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肝風夾痰</a:t>
            </a:r>
            <a:endParaRPr lang="zh-TW" altLang="en-US" sz="2400" b="0" u="none">
              <a:latin typeface="+mn-ea"/>
              <a:cs typeface="新細明體" panose="02020500000000000000" charset="-12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2" name="文字方塊 1"/>
          <p:cNvSpPr txBox="1"/>
          <p:nvPr/>
        </p:nvSpPr>
        <p:spPr>
          <a:xfrm>
            <a:off x="958850" y="708025"/>
            <a:ext cx="10147935" cy="4480560"/>
          </a:xfrm>
          <a:prstGeom prst="rect">
            <a:avLst/>
          </a:prstGeom>
          <a:noFill/>
          <a:ln w="9525">
            <a:noFill/>
          </a:ln>
        </p:spPr>
        <p:txBody>
          <a:bodyPr wrap="square">
            <a:spAutoFit/>
          </a:bodyPr>
          <a:p>
            <a:pPr marL="259080" indent="-25908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常色與病色常色︰正常健康的面色 	主色︰人生基本面色 	客色︰受季節，氣候，情緒變化的面色	    病色︰因病而改變的面色			 	善色︰光澤</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精氣未衰</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病輕</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惡色︰晦暗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精氣已衰</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病重</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五色主病白色︰虛證、寒證、脫血、奪氣	淡白無華伴唇、甲、舌淡白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血虛		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陽虛		蒼白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陽氣暴脫、陰寒內盛</a:t>
            </a:r>
            <a:endParaRPr lang="zh-TW" altLang="en-US" sz="2400" b="0" u="none">
              <a:latin typeface="+mn-ea"/>
              <a:cs typeface="新細明體" panose="02020500000000000000" charset="-12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84505" y="320040"/>
            <a:ext cx="11417935" cy="5943600"/>
          </a:xfrm>
          <a:prstGeom prst="rect">
            <a:avLst/>
          </a:prstGeom>
          <a:noFill/>
          <a:ln w="9525">
            <a:noFill/>
          </a:ln>
        </p:spPr>
        <p:txBody>
          <a:bodyPr wrap="square">
            <a:spAutoFit/>
          </a:bodyPr>
          <a:p>
            <a:pPr marL="0" indent="152400"/>
            <a:r>
              <a:rPr lang="zh-TW" altLang="en-US" sz="2400" b="0" u="none">
                <a:latin typeface="+mn-ea"/>
                <a:cs typeface="新細明體" panose="02020500000000000000" charset="-120"/>
              </a:rPr>
              <a:t>黃色︰脾虛、濕證		萎黃︰脾胃氣虛、血虛		黃胖︰脾虛濕蘊		黃疸︰面目、一身俱黃				陽黃</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鮮如桔色</a:t>
            </a:r>
            <a:r>
              <a:rPr lang="en-US" altLang="zh-TW" sz="2400" b="0" u="none">
                <a:latin typeface="+mn-ea"/>
                <a:cs typeface="新細明體" panose="02020500000000000000" charset="-120"/>
              </a:rPr>
              <a:t>) – </a:t>
            </a:r>
            <a:r>
              <a:rPr lang="zh-TW" altLang="en-US" sz="2400" b="0" u="none">
                <a:latin typeface="+mn-ea"/>
                <a:cs typeface="新細明體" panose="02020500000000000000" charset="-120"/>
              </a:rPr>
              <a:t>濕熱鬱阻				陰黃</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晦暗如煙熏</a:t>
            </a:r>
            <a:r>
              <a:rPr lang="en-US" altLang="zh-TW" sz="2400" b="0" u="none">
                <a:latin typeface="+mn-ea"/>
                <a:cs typeface="新細明體" panose="02020500000000000000" charset="-120"/>
              </a:rPr>
              <a:t>) – </a:t>
            </a:r>
            <a:r>
              <a:rPr lang="zh-TW" altLang="en-US" sz="2400" b="0" u="none">
                <a:latin typeface="+mn-ea"/>
                <a:cs typeface="新細明體" panose="02020500000000000000" charset="-120"/>
              </a:rPr>
              <a:t>寒濕鬱阻赤色︰熱證		滿面通紅</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實熱、兩顴發紅</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陰虛內熱		泛紅如妝，時顯時隱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戴陽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真寒假熱、虛陽上越青色︰寒證、痛證、血瘀、驚風		面唇青紫，伴心胸刺痛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心陽不振，心血瘀阻		小兒眉間、鼻柱，唇周發青</a:t>
            </a:r>
            <a:r>
              <a:rPr lang="en-US" altLang="zh-TW" sz="2400" b="0" u="none">
                <a:latin typeface="+mn-ea"/>
                <a:cs typeface="新細明體" panose="02020500000000000000" charset="-12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驚風黑色︰腎虛、寒證、水飲、瘀血		黑而淺淡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腎陽虛水寒		黑而焦幹</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腎陰虛火旺		面色黧黑、肌膚甲錯</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血瘀日久</a:t>
            </a:r>
            <a:endParaRPr lang="zh-TW" altLang="en-US" sz="2400" b="0" u="none">
              <a:latin typeface="+mn-ea"/>
              <a:cs typeface="新細明體" panose="02020500000000000000" charset="-12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65455" y="141605"/>
            <a:ext cx="11612245" cy="6568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三、望形體胖</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能食者爲形盛有餘、少食者爲形盛氣虛、脾虛痰濕盛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大腹者，易中風暴厥瘦</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多食者爲胃火亢或消渴病、食少者爲脾氣虛、顴紅盜汗者爲陰虛火旺，大肉盡脫者爲臟腑精氣衰竭四、望姿態︰</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臥姿︰面向外、躁動、身輕自轉、仰臥伸足</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陽證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實證面向內、少動、身重難轉、蜷臥縮足</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陰證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寒證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坐姿︰喜仰氣粗</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肺實氣逆喜俯氣少</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肺氣虛但坐不得臥</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倚息不得臥</a:t>
            </a:r>
            <a:r>
              <a:rPr lang="en-US" altLang="zh-TW" sz="2400" b="0" u="none">
                <a:latin typeface="+mn-ea"/>
                <a:cs typeface="新細明體" panose="02020500000000000000" charset="-120"/>
              </a:rPr>
              <a:t>)</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久病咳喘之肺脹、飲停胸腹但臥不得坐起則頭眩</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氣血大虛</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3.異常動作 :</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(1)肢體振顫、手足蠕動、四肢抽搐、角弓反張肝風內動(肝陽化風、熱極生風、陰虛動風、血虛生風)</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(2)卒然昏倒、不省人事、醒後半身不遂、口角歪斜中風</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(3)肢體軟弱、行動失靈、不痛痿證</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(4)肢體關節疼痛、行動受阻痹證</a:t>
            </a:r>
            <a:endParaRPr lang="zh-TW" altLang="en-US" sz="2400" b="0" u="none">
              <a:latin typeface="+mn-ea"/>
              <a:cs typeface="新細明體" panose="02020500000000000000" charset="-12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100070" y="178435"/>
            <a:ext cx="5080000" cy="822960"/>
          </a:xfrm>
          <a:prstGeom prst="rect">
            <a:avLst/>
          </a:prstGeom>
          <a:noFill/>
          <a:ln w="9525">
            <a:noFill/>
          </a:ln>
        </p:spPr>
        <p:txBody>
          <a:bodyPr>
            <a:spAutoFit/>
          </a:bodyPr>
          <a:p>
            <a:pPr marL="228600" indent="-228600" algn="ctr"/>
            <a:r>
              <a:rPr lang="zh-TW" altLang="en-US" sz="4800" b="0" u="none">
                <a:latin typeface="+mj-ea"/>
                <a:ea typeface="+mj-ea"/>
                <a:cs typeface="新細明體" panose="02020500000000000000" charset="-120"/>
              </a:rPr>
              <a:t>局部望診</a:t>
            </a:r>
            <a:endParaRPr lang="zh-TW" altLang="en-US" sz="4800" b="0" u="none">
              <a:latin typeface="+mj-ea"/>
              <a:ea typeface="+mj-ea"/>
              <a:cs typeface="新細明體" panose="02020500000000000000" charset="-120"/>
            </a:endParaRPr>
          </a:p>
        </p:txBody>
      </p:sp>
      <p:sp>
        <p:nvSpPr>
          <p:cNvPr id="2" name="文字方塊 1"/>
          <p:cNvSpPr txBox="1"/>
          <p:nvPr/>
        </p:nvSpPr>
        <p:spPr>
          <a:xfrm>
            <a:off x="764540" y="1127760"/>
            <a:ext cx="11021060" cy="5425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頭面部</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頭部</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頭形－小兒頭形過大過小</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智力低下均屬腎精不足小兒頭顱均勻增大顱縫開裂－腎精不足水液停聚</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囟門－小兒頭顱骨接合處的空隙		後囟</a:t>
            </a:r>
            <a:r>
              <a:rPr lang="en-US" altLang="zh-TW" sz="2400" b="0" u="none">
                <a:latin typeface="+mn-ea"/>
                <a:cs typeface="新細明體" panose="02020500000000000000" charset="-120"/>
              </a:rPr>
              <a:t>2-4</a:t>
            </a:r>
            <a:r>
              <a:rPr lang="zh-TW" altLang="en-US" sz="2400" b="0" u="none">
                <a:latin typeface="+mn-ea"/>
                <a:cs typeface="新細明體" panose="02020500000000000000" charset="-120"/>
              </a:rPr>
              <a:t>月閉合	前囟</a:t>
            </a:r>
            <a:r>
              <a:rPr lang="en-US" altLang="zh-TW" sz="2400" b="0" u="none">
                <a:latin typeface="+mn-ea"/>
                <a:cs typeface="新細明體" panose="02020500000000000000" charset="-120"/>
              </a:rPr>
              <a:t>1-1.5</a:t>
            </a:r>
            <a:r>
              <a:rPr lang="zh-TW" altLang="en-US" sz="2400" b="0" u="none">
                <a:latin typeface="+mn-ea"/>
                <a:cs typeface="新細明體" panose="02020500000000000000" charset="-120"/>
              </a:rPr>
              <a:t>月閉合</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囟陷</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囟門凹陷</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吐瀉傷津、腎精不足</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虛證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囟填</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囟門突起</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邪熱亢盛、顱內水液</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實證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解顱</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囟門遲閉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腎氣不足、發育不良</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頭髮</a:t>
            </a:r>
            <a:r>
              <a:rPr lang="en-US" altLang="zh-TW" sz="2400" b="0" u="none">
                <a:latin typeface="+mn-ea"/>
                <a:cs typeface="新細明體" panose="02020500000000000000" charset="-120"/>
              </a:rPr>
              <a:t>:(1) </a:t>
            </a:r>
            <a:r>
              <a:rPr lang="zh-TW" altLang="en-US" sz="2400" b="0" u="none">
                <a:latin typeface="+mn-ea"/>
                <a:cs typeface="新細明體" panose="02020500000000000000" charset="-120"/>
              </a:rPr>
              <a:t>發黃乾枯、稀疏易落</a:t>
            </a:r>
            <a:r>
              <a:rPr lang="en-US" altLang="zh-TW" sz="2400" b="0" u="none">
                <a:latin typeface="+mn-ea"/>
                <a:cs typeface="Wingdings" panose="05000000000000000000" charset="0"/>
              </a:rPr>
              <a:t>à</a:t>
            </a:r>
            <a:r>
              <a:rPr lang="zh-TW" altLang="en-US" sz="2400" b="0" u="none">
                <a:latin typeface="+mn-ea"/>
                <a:cs typeface="新細明體" panose="02020500000000000000" charset="-120"/>
              </a:rPr>
              <a:t>精血不足</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突然片狀脫落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斑禿</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血虛受風</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小兒發結如穗、枯黃、無澤</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小兒疳積</a:t>
            </a:r>
            <a:endParaRPr lang="zh-TW" altLang="en-US" sz="2400" b="0" u="none">
              <a:latin typeface="+mn-ea"/>
              <a:cs typeface="新細明體" panose="02020500000000000000" charset="-120"/>
            </a:endParaRPr>
          </a:p>
          <a:p>
            <a:endParaRPr lang="en-US" altLang="zh-TW" sz="2400" b="0" u="none">
              <a:latin typeface="+mn-ea"/>
              <a:cs typeface="新細明體" panose="02020500000000000000" charset="-12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619760" y="191770"/>
            <a:ext cx="11126470" cy="6675120"/>
          </a:xfrm>
          <a:prstGeom prst="rect">
            <a:avLst/>
          </a:prstGeom>
          <a:noFill/>
          <a:ln w="9525">
            <a:noFill/>
          </a:ln>
        </p:spPr>
        <p:txBody>
          <a:bodyPr wrap="square">
            <a:spAutoFit/>
          </a:bodyPr>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面部	</a:t>
            </a:r>
            <a:r>
              <a:rPr lang="en-US" altLang="zh-TW" sz="2400" b="0" u="none">
                <a:latin typeface="+mn-ea"/>
                <a:cs typeface="新細明體" panose="02020500000000000000" charset="-120"/>
              </a:rPr>
              <a:t>1.</a:t>
            </a:r>
            <a:r>
              <a:rPr lang="zh-TW" altLang="en-US" sz="2400" b="0" u="none">
                <a:latin typeface="+mn-ea"/>
                <a:cs typeface="新細明體" panose="02020500000000000000" charset="-120"/>
              </a:rPr>
              <a:t>面腫－浮腫－水腫病	  陽水</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面目先腫、發病急                                陰水</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下部腫明顯、發病緩	</a:t>
            </a:r>
            <a:r>
              <a:rPr lang="en-US" altLang="zh-TW" sz="2400" b="0" u="none">
                <a:latin typeface="+mn-ea"/>
                <a:cs typeface="新細明體" panose="02020500000000000000" charset="-120"/>
              </a:rPr>
              <a:t>2.</a:t>
            </a:r>
            <a:r>
              <a:rPr lang="zh-TW" altLang="en-US" sz="2400" b="0" u="none">
                <a:latin typeface="+mn-ea"/>
                <a:cs typeface="新細明體" panose="02020500000000000000" charset="-120"/>
              </a:rPr>
              <a:t>腮腫－腮部以耳垂爲中心腫脹</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痄腮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外感溫毒	</a:t>
            </a:r>
            <a:r>
              <a:rPr lang="en-US" altLang="zh-TW" sz="2400" b="0" u="none">
                <a:latin typeface="+mn-ea"/>
                <a:cs typeface="新細明體" panose="02020500000000000000" charset="-120"/>
              </a:rPr>
              <a:t>3.</a:t>
            </a:r>
            <a:r>
              <a:rPr lang="zh-TW" altLang="en-US" sz="2400" b="0" u="none">
                <a:latin typeface="+mn-ea"/>
                <a:cs typeface="新細明體" panose="02020500000000000000" charset="-120"/>
              </a:rPr>
              <a:t>口眼歪斜</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風邪中絡		口角歪斜兼半身不遂 </a:t>
            </a:r>
            <a:r>
              <a:rPr lang="zh-TW" altLang="en-US" sz="2400" b="0" u="none">
                <a:latin typeface="+mn-ea"/>
                <a:cs typeface="Arial" panose="020B0604020202020204" pitchFamily="34" charset="0"/>
              </a:rPr>
              <a:t>→ </a:t>
            </a:r>
            <a:r>
              <a:rPr lang="zh-TW" altLang="en-US" sz="2400" b="0" u="none">
                <a:latin typeface="+mn-ea"/>
                <a:cs typeface="新細明體" panose="02020500000000000000" charset="-120"/>
              </a:rPr>
              <a:t>中風</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中經絡</a:t>
            </a:r>
            <a:r>
              <a:rPr lang="en-US" altLang="zh-TW" sz="2400" b="0" u="none">
                <a:latin typeface="+mn-ea"/>
                <a:cs typeface="新細明體" panose="02020500000000000000" charset="-120"/>
              </a:rPr>
              <a:t>) </a:t>
            </a:r>
            <a:endParaRPr lang="en-US" altLang="zh-TW" sz="2400" b="0" u="none">
              <a:latin typeface="+mn-ea"/>
              <a:cs typeface="新細明體" panose="02020500000000000000" charset="-120"/>
            </a:endParaRPr>
          </a:p>
          <a:p>
            <a:pPr marL="0" indent="0"/>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五官</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望目</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1.</a:t>
            </a:r>
            <a:r>
              <a:rPr lang="zh-TW" altLang="en-US" sz="2400" b="0" u="none">
                <a:latin typeface="+mn-ea"/>
                <a:cs typeface="新細明體" panose="02020500000000000000" charset="-120"/>
              </a:rPr>
              <a:t>五輪學說－目分屬五臟風輪－黑睛－肝    氣輪－白睛－肺   血輪－兩眥－心    肉輪－眼瞼－脾水輪－瞳人－腎</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a:t>
            </a:r>
            <a:r>
              <a:rPr lang="zh-TW" altLang="en-US" sz="2400" b="0" u="none">
                <a:latin typeface="+mn-ea"/>
                <a:cs typeface="新細明體" panose="02020500000000000000" charset="-120"/>
              </a:rPr>
              <a:t>形態︰</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(1) </a:t>
            </a:r>
            <a:r>
              <a:rPr lang="zh-TW" altLang="en-US" sz="2400" b="0" u="none">
                <a:latin typeface="+mn-ea"/>
                <a:cs typeface="新細明體" panose="02020500000000000000" charset="-120"/>
              </a:rPr>
              <a:t>眼窩凹陷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吐瀉傷津、氣血虛衰</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 </a:t>
            </a:r>
            <a:r>
              <a:rPr lang="zh-TW" altLang="en-US" sz="2400" b="0" u="none">
                <a:latin typeface="+mn-ea"/>
                <a:cs typeface="新細明體" panose="02020500000000000000" charset="-120"/>
              </a:rPr>
              <a:t>眼窩深陷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久病垂危</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(3) </a:t>
            </a:r>
            <a:r>
              <a:rPr lang="zh-TW" altLang="en-US" sz="2400" b="0" u="none">
                <a:latin typeface="+mn-ea"/>
                <a:cs typeface="新細明體" panose="02020500000000000000" charset="-120"/>
              </a:rPr>
              <a:t>眼球突出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兼喘者</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肺脹</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            —</a:t>
            </a:r>
            <a:r>
              <a:rPr lang="zh-TW" altLang="en-US" sz="2400" b="0" u="none">
                <a:latin typeface="+mn-ea"/>
                <a:cs typeface="新細明體" panose="02020500000000000000" charset="-120"/>
              </a:rPr>
              <a:t>兼頸腫</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癭病</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3.</a:t>
            </a:r>
            <a:r>
              <a:rPr lang="zh-TW" altLang="en-US" sz="2400" b="0" u="none">
                <a:latin typeface="+mn-ea"/>
                <a:cs typeface="新細明體" panose="02020500000000000000" charset="-120"/>
              </a:rPr>
              <a:t>動態︰瞪目直視、戴睛反折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病危</a:t>
            </a:r>
            <a:endParaRPr lang="zh-TW" altLang="en-US" sz="2400" b="0" u="none">
              <a:latin typeface="+mn-ea"/>
              <a:cs typeface="新細明體" panose="02020500000000000000" charset="-12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06400" y="243205"/>
            <a:ext cx="11553190" cy="5806440"/>
          </a:xfrm>
          <a:prstGeom prst="rect">
            <a:avLst/>
          </a:prstGeom>
          <a:noFill/>
          <a:ln w="9525">
            <a:noFill/>
          </a:ln>
        </p:spPr>
        <p:txBody>
          <a:bodyPr wrap="square">
            <a:spAutoFit/>
          </a:bodyPr>
          <a:p>
            <a:pPr marL="0" indent="0" algn="just"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望鼻︰</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鼻頭紅腫熱痛、或酒糟鼻</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肺胃熱毒</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鼻柱塌陷、眉毛脫落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麻風    鼻柱潰陷</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梅毒</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鼻翼搧動</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小兒肺熱壅盛      久病鼻搧</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肺氣將絕</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鼻塞流清涕</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外感風寒        鼻塞流濁涕</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外感風熱鼻塞流膿臭涕</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鼻淵</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外感風熱、膽熱上攻</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5.</a:t>
            </a:r>
            <a:r>
              <a:rPr lang="zh-TW" altLang="en-US" sz="2400" b="0" u="none">
                <a:latin typeface="+mn-ea"/>
                <a:cs typeface="新細明體" panose="02020500000000000000" charset="-120"/>
              </a:rPr>
              <a:t>鼻出血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鼻衄</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a:t>
            </a:r>
            <a:r>
              <a:rPr lang="zh-TW" altLang="en-US" sz="2400" b="0" u="none">
                <a:latin typeface="+mn-ea"/>
                <a:cs typeface="新細明體" panose="02020500000000000000" charset="-120"/>
              </a:rPr>
              <a:t>肺胃蘊熱</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望口、唇</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色澤︰唇色淡白爲血虛，深紅爲熱盛，青紫爲血瘀</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形態︰口唇乾裂</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燥熱津傷   口角流涎</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小兒脾虛，成人中風</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動態︰</a:t>
            </a:r>
            <a:r>
              <a:rPr lang="en-US" altLang="zh-TW" sz="2400" b="0" u="none">
                <a:latin typeface="+mn-ea"/>
                <a:cs typeface="新細明體" panose="02020500000000000000" charset="-120"/>
              </a:rPr>
              <a:t>(1)</a:t>
            </a:r>
            <a:r>
              <a:rPr lang="zh-TW" altLang="en-US" sz="2400" b="0" u="none">
                <a:latin typeface="+mn-ea"/>
                <a:cs typeface="新細明體" panose="02020500000000000000" charset="-120"/>
              </a:rPr>
              <a:t>神志不清口開不閉、兩手撒開</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脫證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口閉不開</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口噤</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、兩手握固</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閉證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實</a:t>
            </a:r>
            <a:endParaRPr lang="zh-TW" altLang="en-US" sz="2400" b="0" u="none">
              <a:latin typeface="+mn-ea"/>
              <a:cs typeface="新細明體" panose="02020500000000000000" charset="-120"/>
            </a:endParaRPr>
          </a:p>
          <a:p>
            <a:pPr marL="0" indent="0" algn="just"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口撮</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撮口</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0" indent="0" algn="just" fontAlgn="auto">
              <a:lnSpc>
                <a:spcPts val="3000"/>
              </a:lnSpc>
            </a:pPr>
            <a:r>
              <a:rPr lang="zh-TW" altLang="en-US" sz="2400" b="0" u="none">
                <a:latin typeface="+mn-ea"/>
                <a:cs typeface="新細明體" panose="02020500000000000000" charset="-120"/>
              </a:rPr>
              <a:t>口唇緊縮</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新生兒臍風</a:t>
            </a:r>
            <a:endParaRPr lang="zh-TW" altLang="en-US" sz="2400" b="0" u="none">
              <a:latin typeface="+mn-ea"/>
              <a:cs typeface="新細明體" panose="02020500000000000000" charset="-12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793115" y="425450"/>
            <a:ext cx="10469245" cy="5806440"/>
          </a:xfrm>
          <a:prstGeom prst="rect">
            <a:avLst/>
          </a:prstGeom>
          <a:noFill/>
          <a:ln w="9525">
            <a:noFill/>
          </a:ln>
        </p:spPr>
        <p:txBody>
          <a:bodyPr wrap="square">
            <a:spAutoFit/>
          </a:bodyPr>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望齒與齦</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齒︰牙齒稀疏鬆動，齒根外露</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腎陰虛火旺   睡中咬牙齘齒</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胃熱、蟲積</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望齒齦  淡白</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血虛	  齒衄</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齒縫出血</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兼紅腫熱痛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胃火亢</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兼齒齦微紅而痛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腎陰虛火旺</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淡白不紅不痛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脾不統血  </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五</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望咽喉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紅腫熱痛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肺胃熱毒</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色紅嬌嫩、腫痛不顯、病程長</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腎陰虛火旺</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喉核紅腫疼痛、黃白膿點</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乳蛾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肺胃火毒</a:t>
            </a:r>
            <a:endParaRPr lang="zh-TW" altLang="en-US" sz="2400" b="0" u="none">
              <a:latin typeface="+mn-ea"/>
              <a:cs typeface="新細明體" panose="02020500000000000000" charset="-12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37820" y="139065"/>
            <a:ext cx="11710670" cy="6675120"/>
          </a:xfrm>
          <a:prstGeom prst="rect">
            <a:avLst/>
          </a:prstGeom>
          <a:noFill/>
          <a:ln w="9525">
            <a:noFill/>
          </a:ln>
        </p:spPr>
        <p:txBody>
          <a:bodyPr wrap="square">
            <a:spAutoFit/>
          </a:bodyPr>
          <a:p>
            <a:pPr marL="0" indent="0"/>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望軀體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頸項</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1.</a:t>
            </a:r>
            <a:r>
              <a:rPr lang="zh-TW" altLang="en-US" sz="2400" b="0" u="none">
                <a:latin typeface="+mn-ea"/>
                <a:cs typeface="新細明體" panose="02020500000000000000" charset="-120"/>
              </a:rPr>
              <a:t>癭瘤：結喉兩側或單側腫塊、可隨吞咽上下移動、皮色不變 不痛不潰</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肝鬱氣結痰凝、地方水土</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a:t>
            </a:r>
            <a:r>
              <a:rPr lang="zh-TW" altLang="en-US" sz="2400" b="0" u="none">
                <a:latin typeface="+mn-ea"/>
                <a:cs typeface="新細明體" panose="02020500000000000000" charset="-120"/>
              </a:rPr>
              <a:t>瘰癘：頸側頜下腫塊如豆、累累如串珠、皮色不變、難消、難潰難斂</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肺腎陰虛、風火時毒、氣結痰凝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鼓脹</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單腹脹大如鼓、青筋怒張、四肢消瘦</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肝鬱脾虛、氣滯血瘀水停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角弓反張</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脊背後彎、反折如弓</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肝風內動、破傷風</a:t>
            </a:r>
            <a:endParaRPr lang="zh-TW" altLang="en-US" sz="2400" b="0" u="none">
              <a:latin typeface="+mn-ea"/>
              <a:cs typeface="新細明體" panose="02020500000000000000" charset="-120"/>
            </a:endParaRPr>
          </a:p>
          <a:p>
            <a:pPr marL="0" indent="0"/>
            <a:r>
              <a:rPr lang="zh-TW" altLang="en-US" sz="2400">
                <a:latin typeface="+mn-ea"/>
              </a:rPr>
              <a:t>四.望四肢</a:t>
            </a:r>
            <a:endParaRPr lang="zh-TW" altLang="en-US" sz="2400">
              <a:latin typeface="+mn-ea"/>
            </a:endParaRPr>
          </a:p>
          <a:p>
            <a:pPr marL="0" indent="0"/>
            <a:r>
              <a:rPr lang="zh-TW" altLang="en-US" sz="2400">
                <a:latin typeface="+mn-ea"/>
              </a:rPr>
              <a:t>1.痹證—風寒濕三氣侵襲肢體、關節、氣血不通，致其疼痛</a:t>
            </a:r>
            <a:endParaRPr lang="zh-TW" altLang="en-US" sz="2400">
              <a:latin typeface="+mn-ea"/>
            </a:endParaRPr>
          </a:p>
          <a:p>
            <a:pPr marL="0" indent="0"/>
            <a:r>
              <a:rPr lang="zh-TW" altLang="en-US" sz="2400">
                <a:latin typeface="+mn-ea"/>
              </a:rPr>
              <a:t>風痹—行痹遊走性痛</a:t>
            </a:r>
            <a:endParaRPr lang="zh-TW" altLang="en-US" sz="2400">
              <a:latin typeface="+mn-ea"/>
            </a:endParaRPr>
          </a:p>
          <a:p>
            <a:pPr marL="0" indent="0"/>
            <a:r>
              <a:rPr lang="zh-TW" altLang="en-US" sz="2400">
                <a:latin typeface="+mn-ea"/>
              </a:rPr>
              <a:t>寒痹—痛痹劇痛、過冷加劇</a:t>
            </a:r>
            <a:endParaRPr lang="zh-TW" altLang="en-US" sz="2400">
              <a:latin typeface="+mn-ea"/>
            </a:endParaRPr>
          </a:p>
          <a:p>
            <a:pPr marL="0" indent="0"/>
            <a:r>
              <a:rPr lang="zh-TW" altLang="en-US" sz="2400">
                <a:latin typeface="+mn-ea"/>
              </a:rPr>
              <a:t>濕痹—著痹酸楚沈重</a:t>
            </a:r>
            <a:endParaRPr lang="zh-TW" altLang="en-US" sz="2400">
              <a:latin typeface="+mn-ea"/>
            </a:endParaRPr>
          </a:p>
          <a:p>
            <a:pPr marL="0" indent="0"/>
            <a:r>
              <a:rPr lang="zh-TW" altLang="en-US" sz="2400">
                <a:latin typeface="+mn-ea"/>
              </a:rPr>
              <a:t>熱痹(濕熱痹) 關節紅腫熱痛</a:t>
            </a:r>
            <a:endParaRPr lang="zh-TW" altLang="en-US" sz="2400">
              <a:latin typeface="+mn-ea"/>
            </a:endParaRPr>
          </a:p>
          <a:p>
            <a:pPr marL="0" indent="0"/>
            <a:r>
              <a:rPr lang="zh-TW" altLang="en-US" sz="2400">
                <a:latin typeface="+mn-ea"/>
              </a:rPr>
              <a:t>膝部腫大、股脛消瘦鶴膝風</a:t>
            </a:r>
            <a:endParaRPr lang="zh-TW" altLang="en-US" sz="2400">
              <a:latin typeface="+mn-ea"/>
            </a:endParaRPr>
          </a:p>
          <a:p>
            <a:pPr marL="0" indent="0"/>
            <a:r>
              <a:rPr lang="zh-TW" altLang="en-US" sz="2400">
                <a:latin typeface="+mn-ea"/>
              </a:rPr>
              <a:t>2.四肢抽搐—攣急與弛張間作，舒縮交替肝風內動</a:t>
            </a:r>
            <a:endParaRPr lang="zh-TW" altLang="en-US" sz="2400">
              <a:latin typeface="+mn-ea"/>
            </a:endParaRPr>
          </a:p>
          <a:p>
            <a:pPr marL="0" indent="0"/>
            <a:r>
              <a:rPr lang="zh-TW" altLang="en-US" sz="2400">
                <a:latin typeface="+mn-ea"/>
              </a:rPr>
              <a:t>3.肢體顫動肝風內動(中風先兆、血虛生風)</a:t>
            </a:r>
            <a:endParaRPr lang="zh-TW" altLang="en-US" sz="2400">
              <a:latin typeface="+mn-ea"/>
            </a:endParaRPr>
          </a:p>
          <a:p>
            <a:pPr marL="0" indent="0"/>
            <a:r>
              <a:rPr lang="zh-TW" altLang="en-US" sz="2400">
                <a:latin typeface="+mn-ea"/>
              </a:rPr>
              <a:t>4.手足蠕動—手足掣動遲緩肝風內動(陰虛動風)、脾虛</a:t>
            </a:r>
            <a:endParaRPr lang="zh-TW" altLang="en-US" sz="2400">
              <a:latin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600075" y="254635"/>
            <a:ext cx="11136630" cy="6568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五</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望二陰</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疝氣</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陰囊腫大</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陰挺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子宮脫出</a:t>
            </a:r>
            <a:r>
              <a:rPr lang="en-US" altLang="zh-TW" sz="2400" b="0" u="none">
                <a:latin typeface="+mn-ea"/>
                <a:cs typeface="Wingdings" panose="05000000000000000000" charset="0"/>
              </a:rPr>
              <a:t>à</a:t>
            </a:r>
            <a:r>
              <a:rPr lang="zh-TW" altLang="en-US" sz="2400" b="0" u="none">
                <a:latin typeface="+mn-ea"/>
                <a:cs typeface="新細明體" panose="02020500000000000000" charset="-120"/>
              </a:rPr>
              <a:t>中氣下陷</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脫肛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中氣下陷 六</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望皮膚</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丹毒</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皮膚紅腫熱痛、色如塗丹</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肌膚甲錯</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皮膚粗糙如魚鱗狀</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血瘀日久，皮膚失養</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斑疹</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溫病熱入營血重要體征</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斑：深紅點大成片，平鋪於皮膚，撫之不礙手，壓之不褪色</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陽斑</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色紫紅兼高熱－溫病熱入營血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實熱</a:t>
            </a:r>
            <a:r>
              <a:rPr lang="en-US" altLang="zh-TW" sz="2400" b="0" u="none">
                <a:latin typeface="+mn-ea"/>
                <a:cs typeface="新細明體" panose="02020500000000000000" charset="-120"/>
              </a:rPr>
              <a:t>)(2)</a:t>
            </a:r>
            <a:r>
              <a:rPr lang="zh-TW" altLang="en-US" sz="2400" b="0" u="none">
                <a:latin typeface="+mn-ea"/>
                <a:cs typeface="新細明體" panose="02020500000000000000" charset="-120"/>
              </a:rPr>
              <a:t>陰斑</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色紫暗稀少、時隱時顯－脾不統血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虛寒</a:t>
            </a:r>
            <a:r>
              <a:rPr lang="en-US" altLang="zh-TW" sz="2400" b="0" u="none">
                <a:latin typeface="+mn-ea"/>
                <a:cs typeface="新細明體" panose="02020500000000000000" charset="-120"/>
              </a:rPr>
              <a:t>)2.</a:t>
            </a:r>
            <a:r>
              <a:rPr lang="zh-TW" altLang="en-US" sz="2400" b="0" u="none">
                <a:latin typeface="+mn-ea"/>
                <a:cs typeface="新細明體" panose="02020500000000000000" charset="-120"/>
              </a:rPr>
              <a:t>疹：色紅、形小如粟，高出皮膚，撫之礙手，壓之褪色</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麻疹</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色桃紅，形似麻粒</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小兒傳染病</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風熱時毒</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風疹</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色淡紅、稀疏瘙癢，伴微熱</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外感風邪</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癮疹</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發病突然，色淡白或紅之丘疹，大小不一，癢甚，時隱時現，遇風加劇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外感風邪或過敏</a:t>
            </a:r>
            <a:endParaRPr lang="zh-TW" altLang="en-US" sz="2400" b="0" u="none">
              <a:latin typeface="+mn-ea"/>
              <a:cs typeface="新細明體" panose="02020500000000000000"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45770" y="516890"/>
            <a:ext cx="11349355" cy="4282440"/>
          </a:xfrm>
          <a:prstGeom prst="rect">
            <a:avLst/>
          </a:prstGeom>
          <a:noFill/>
          <a:ln w="9525">
            <a:noFill/>
          </a:ln>
        </p:spPr>
        <p:txBody>
          <a:bodyPr wrap="square">
            <a:spAutoFit/>
          </a:bodyPr>
          <a:p>
            <a:pPr marL="1177290" indent="-117729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1.</a:t>
            </a:r>
            <a:r>
              <a:rPr lang="zh-TW" altLang="en-US" sz="2400" b="0" u="none">
                <a:latin typeface="+mn-ea"/>
                <a:cs typeface="新細明體" panose="02020500000000000000" charset="-120"/>
              </a:rPr>
              <a:t>白 </a:t>
            </a:r>
            <a:r>
              <a:rPr lang="zh-TW" altLang="en-US" sz="2400" b="0" u="none">
                <a:latin typeface="+mn-ea"/>
                <a:cs typeface="Arial" panose="020B0604020202020204" pitchFamily="34" charset="0"/>
              </a:rPr>
              <a:t>→ </a:t>
            </a:r>
            <a:r>
              <a:rPr lang="zh-TW" altLang="en-US" sz="2400" b="0" u="none">
                <a:latin typeface="+mn-ea"/>
                <a:cs typeface="新細明體" panose="02020500000000000000" charset="-120"/>
              </a:rPr>
              <a:t>高出皮膚晶瑩如粟的白色小水泡，多發於頸胸部</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濕溫病，濕熱郁於氣分，汗出不徹晶 </a:t>
            </a:r>
            <a:r>
              <a:rPr lang="zh-TW" altLang="en-US" sz="2400" b="0" u="none">
                <a:latin typeface="+mn-ea"/>
                <a:cs typeface="Arial" panose="020B0604020202020204" pitchFamily="34" charset="0"/>
              </a:rPr>
              <a:t>→ </a:t>
            </a:r>
            <a:r>
              <a:rPr lang="zh-TW" altLang="en-US" sz="2400" b="0" u="none">
                <a:latin typeface="+mn-ea"/>
                <a:cs typeface="新細明體" panose="02020500000000000000" charset="-120"/>
              </a:rPr>
              <a:t>顆粒飽滿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順證枯 </a:t>
            </a:r>
            <a:r>
              <a:rPr lang="zh-TW" altLang="en-US" sz="2400" b="0" u="none">
                <a:latin typeface="+mn-ea"/>
                <a:cs typeface="Arial" panose="020B0604020202020204" pitchFamily="34" charset="0"/>
              </a:rPr>
              <a:t>→ </a:t>
            </a:r>
            <a:r>
              <a:rPr lang="zh-TW" altLang="en-US" sz="2400" b="0" u="none">
                <a:latin typeface="+mn-ea"/>
                <a:cs typeface="新細明體" panose="02020500000000000000" charset="-120"/>
              </a:rPr>
              <a:t>顆粒乾枯</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逆證</a:t>
            </a:r>
            <a:endParaRPr lang="zh-TW" altLang="en-US" sz="2400" b="0" u="none">
              <a:latin typeface="+mn-ea"/>
              <a:cs typeface="新細明體" panose="02020500000000000000" charset="-120"/>
            </a:endParaRPr>
          </a:p>
          <a:p>
            <a:pPr marL="1177290" indent="-117729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水痘</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a:t>
            </a:r>
            <a:r>
              <a:rPr lang="zh-TW" altLang="en-US" sz="2400" b="0" u="none">
                <a:latin typeface="+mn-ea"/>
                <a:cs typeface="新細明體" panose="02020500000000000000" charset="-120"/>
              </a:rPr>
              <a:t>橢園形小水泡，晶瑩明亮，漿液稀薄，大小不一，伴惡寒發熱</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a:t>
            </a:r>
            <a:r>
              <a:rPr lang="zh-TW" altLang="en-US" sz="2400" b="0" u="none">
                <a:latin typeface="+mn-ea"/>
                <a:cs typeface="新細明體" panose="02020500000000000000" charset="-120"/>
              </a:rPr>
              <a:t>外感濕熱小兒傳染病</a:t>
            </a:r>
            <a:endParaRPr lang="zh-TW" altLang="en-US" sz="2400" b="0" u="none">
              <a:latin typeface="+mn-ea"/>
              <a:cs typeface="新細明體" panose="02020500000000000000" charset="-120"/>
            </a:endParaRPr>
          </a:p>
          <a:p>
            <a:pPr marL="1177290" indent="-117729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瘡瘍癰</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紅腫高大，根盤緊束，焮熱疼痛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濕熱火毒，氣血瘀滯</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陽證疽</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漫腫無頭，皮色不變，不熱少痛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氣血不足，陰寒凝滯</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陰證疔</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形小如粟，頂白根硬而深，麻木癢痛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風邪火毒癤</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形小而圓，紅腫熱痛，膿出即愈</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熱毒，濕熱</a:t>
            </a:r>
            <a:endParaRPr lang="zh-TW" altLang="en-US" sz="2400" b="0" u="none">
              <a:latin typeface="+mn-ea"/>
              <a:cs typeface="新細明體" panose="02020500000000000000" charset="-12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740785" y="129540"/>
            <a:ext cx="5080000" cy="822960"/>
          </a:xfrm>
          <a:prstGeom prst="rect">
            <a:avLst/>
          </a:prstGeom>
          <a:noFill/>
          <a:ln w="9525">
            <a:noFill/>
          </a:ln>
        </p:spPr>
        <p:txBody>
          <a:bodyPr>
            <a:spAutoFit/>
          </a:bodyPr>
          <a:p>
            <a:pPr marL="0" indent="0" algn="ctr"/>
            <a:r>
              <a:rPr lang="zh-TW" altLang="en-US" sz="4800" b="0" u="none">
                <a:latin typeface="+mj-ea"/>
                <a:ea typeface="+mj-ea"/>
                <a:cs typeface="新細明體" panose="02020500000000000000" charset="-120"/>
              </a:rPr>
              <a:t>第三节 望排出物</a:t>
            </a:r>
            <a:endParaRPr lang="zh-TW" altLang="en-US" sz="4800" b="0" u="none">
              <a:latin typeface="+mj-ea"/>
              <a:ea typeface="+mj-ea"/>
              <a:cs typeface="新細明體" panose="02020500000000000000" charset="-120"/>
            </a:endParaRPr>
          </a:p>
        </p:txBody>
      </p:sp>
      <p:sp>
        <p:nvSpPr>
          <p:cNvPr id="2" name="文字方塊 1"/>
          <p:cNvSpPr txBox="1"/>
          <p:nvPr/>
        </p:nvSpPr>
        <p:spPr>
          <a:xfrm>
            <a:off x="308610" y="1156970"/>
            <a:ext cx="11787505" cy="5303520"/>
          </a:xfrm>
          <a:prstGeom prst="rect">
            <a:avLst/>
          </a:prstGeom>
          <a:noFill/>
          <a:ln w="9525">
            <a:noFill/>
          </a:ln>
        </p:spPr>
        <p:txBody>
          <a:bodyPr wrap="square">
            <a:spAutoFit/>
          </a:bodyPr>
          <a:p>
            <a:pPr marL="0" indent="0"/>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痰：寒痰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清稀、色白		　風痰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清稀、量多、泡沬熱痰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黃稠				　膿血痰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肺癰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熱毒蘊肺濕痰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白滑、量多、易咯	        咯血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痰中帶血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熱灼肺絡燥痰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少、粘、難咯</a:t>
            </a:r>
            <a:endParaRPr lang="zh-TW" altLang="en-US" sz="2400" b="0" u="none">
              <a:latin typeface="+mn-ea"/>
              <a:cs typeface="新細明體" panose="02020500000000000000" charset="-120"/>
            </a:endParaRPr>
          </a:p>
          <a:p>
            <a:pPr marL="0" indent="0"/>
            <a:r>
              <a:rPr lang="zh-TW" altLang="en-US" sz="2400" b="0" u="none">
                <a:latin typeface="+mn-ea"/>
                <a:cs typeface="新細明體" panose="02020500000000000000" charset="-120"/>
              </a:rPr>
              <a:t>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大便：</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寒濕瀉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清稀水樣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外感寒濕、脾氣虛濕熱瀉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黃褐如糜而臭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腸道濕熱脾腎陽虛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清稀、下利清谷、完穀不化，鴨溏下利膿血，裏急後重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痢疾 </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大腸濕熱便血：近血</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血色鮮紅，附在大便表面</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痔瘡      遠血</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血色紫暗，與大便混合</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脾不統血</a:t>
            </a:r>
            <a:endParaRPr lang="zh-TW" altLang="en-US" sz="2400" b="0" u="none">
              <a:latin typeface="+mn-ea"/>
              <a:cs typeface="新細明體" panose="02020500000000000000" charset="-120"/>
            </a:endParaRPr>
          </a:p>
          <a:p>
            <a:pPr marL="0" indent="0"/>
            <a:r>
              <a:rPr lang="zh-TW" altLang="en-US" sz="2400" b="0" u="none">
                <a:latin typeface="+mn-ea"/>
                <a:cs typeface="新細明體" panose="02020500000000000000" charset="-120"/>
              </a:rPr>
              <a:t>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小便：清長量多</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虛寒		短黃、量少</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實熱</a:t>
            </a:r>
            <a:endParaRPr lang="zh-TW" altLang="en-US" sz="2400" b="0" u="none">
              <a:latin typeface="+mn-ea"/>
              <a:cs typeface="新細明體" panose="02020500000000000000"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1606550" y="86360"/>
            <a:ext cx="8457565" cy="1554480"/>
          </a:xfrm>
          <a:prstGeom prst="rect">
            <a:avLst/>
          </a:prstGeom>
          <a:noFill/>
          <a:ln w="9525">
            <a:noFill/>
          </a:ln>
        </p:spPr>
        <p:txBody>
          <a:bodyPr wrap="square">
            <a:spAutoFit/>
          </a:bodyPr>
          <a:p>
            <a:pPr marL="0" indent="0" algn="ctr"/>
            <a:r>
              <a:rPr lang="zh-TW" altLang="en-US" sz="4800" b="0" u="none">
                <a:latin typeface="+mj-ea"/>
                <a:ea typeface="+mj-ea"/>
                <a:cs typeface="新細明體" panose="02020500000000000000" charset="-120"/>
              </a:rPr>
              <a:t>第三节 小兒指紋</a:t>
            </a:r>
            <a:r>
              <a:rPr lang="en-US" altLang="zh-TW" sz="4800" b="0" u="none">
                <a:latin typeface="+mj-ea"/>
                <a:ea typeface="+mj-ea"/>
                <a:cs typeface="新細明體" panose="02020500000000000000" charset="-120"/>
              </a:rPr>
              <a:t>(</a:t>
            </a:r>
            <a:r>
              <a:rPr lang="zh-TW" altLang="en-US" sz="4800" b="0" u="none">
                <a:latin typeface="+mj-ea"/>
                <a:ea typeface="+mj-ea"/>
                <a:cs typeface="新細明體" panose="02020500000000000000" charset="-120"/>
              </a:rPr>
              <a:t>食指絡脈</a:t>
            </a:r>
            <a:r>
              <a:rPr lang="en-US" altLang="zh-TW" sz="4800" b="0" u="none">
                <a:latin typeface="+mj-ea"/>
                <a:ea typeface="+mj-ea"/>
                <a:cs typeface="新細明體" panose="02020500000000000000" charset="-120"/>
              </a:rPr>
              <a:t>) </a:t>
            </a:r>
            <a:endParaRPr lang="zh-TW" altLang="en-US" sz="4800">
              <a:latin typeface="+mj-ea"/>
              <a:ea typeface="+mj-ea"/>
            </a:endParaRPr>
          </a:p>
        </p:txBody>
      </p:sp>
      <p:sp>
        <p:nvSpPr>
          <p:cNvPr id="2" name="文字方塊 1"/>
          <p:cNvSpPr txBox="1"/>
          <p:nvPr/>
        </p:nvSpPr>
        <p:spPr>
          <a:xfrm>
            <a:off x="674370" y="1322070"/>
            <a:ext cx="9757410" cy="2758440"/>
          </a:xfrm>
          <a:prstGeom prst="rect">
            <a:avLst/>
          </a:prstGeom>
          <a:noFill/>
          <a:ln w="9525">
            <a:noFill/>
          </a:ln>
        </p:spPr>
        <p:txBody>
          <a:bodyPr wrap="square">
            <a:spAutoFit/>
          </a:bodyPr>
          <a:p>
            <a:pPr marL="228600" indent="-228600" fontAlgn="auto">
              <a:lnSpc>
                <a:spcPts val="3000"/>
              </a:lnSpc>
            </a:pP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適用于小兒三歲以內，寸口脈的分支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方法：風關</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食指第一節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邪氣入絡氣關</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食指第二節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邪氣入經命關</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食指第三節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邪入臟腑三</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診斷：浮沈分表裏，紅紫辨寒熱，淡滯定虛實，三關測輕重透關射甲</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小兒指紋透過三關直抵指甲</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兇險病危</a:t>
            </a:r>
            <a:endParaRPr lang="zh-TW" altLang="en-US" sz="2400" b="0" u="none">
              <a:latin typeface="+mn-ea"/>
              <a:cs typeface="新細明體" panose="02020500000000000000"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684395" y="118110"/>
            <a:ext cx="1976120" cy="822960"/>
          </a:xfrm>
          <a:prstGeom prst="rect">
            <a:avLst/>
          </a:prstGeom>
          <a:noFill/>
          <a:ln w="9525">
            <a:noFill/>
          </a:ln>
        </p:spPr>
        <p:txBody>
          <a:bodyPr wrap="square">
            <a:spAutoFit/>
          </a:bodyPr>
          <a:p>
            <a:pPr marL="0" indent="0"/>
            <a:r>
              <a:rPr lang="zh-TW" altLang="en-US" sz="4800" b="0" u="none">
                <a:latin typeface="+mj-ea"/>
                <a:ea typeface="+mj-ea"/>
                <a:cs typeface="新細明體" panose="02020500000000000000" charset="-120"/>
              </a:rPr>
              <a:t>舌診</a:t>
            </a:r>
            <a:endParaRPr lang="zh-TW" altLang="en-US" sz="4800" b="0" u="none">
              <a:latin typeface="+mj-ea"/>
              <a:ea typeface="+mj-ea"/>
              <a:cs typeface="新細明體" panose="02020500000000000000" charset="-120"/>
            </a:endParaRPr>
          </a:p>
        </p:txBody>
      </p:sp>
      <p:sp>
        <p:nvSpPr>
          <p:cNvPr id="2" name="文字方塊 1"/>
          <p:cNvSpPr txBox="1"/>
          <p:nvPr/>
        </p:nvSpPr>
        <p:spPr>
          <a:xfrm>
            <a:off x="401320" y="1041400"/>
            <a:ext cx="11518265" cy="4282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舌診原理 （一）舌的組織結構	舌質</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舌體</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舌的肌肉和脈絡	舌苔</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附在舌面上的苔狀物 （二）舌與臟腑經絡的關係	手少陰心經系舌本	舌爲心之苗	足太陰脾經連舌本	舌爲脾之外候	足少陰腎經夾舌本	肺系上達咽喉連舌根	足厥陰肝經絡舌本	舌苔乃胃氣熏蒸而成</a:t>
            </a:r>
            <a:endParaRPr lang="zh-TW" altLang="en-US" sz="2400" b="0" u="none">
              <a:latin typeface="+mn-ea"/>
              <a:cs typeface="新細明體" panose="02020500000000000000" charset="-12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34340" y="166370"/>
            <a:ext cx="11638915" cy="6568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舌診方法與注意事項 舌診方法與注意事項：光線：診察時，應選擇自然充足的光線，避免有色光影響判斷。 姿勢：讓舌頭伸出，呈扁平狀，不要用力，避免舌色加深。 季節與時間：應注意季節、時間對舌象的影響，例如：飲食、刮舌等。 年齡與體質：不同年齡、體質的人，舌象可能略有不同，需注意觀察。 飲食： 診察前一小時應避免進食或飲用有顏色的食物，以免影響判斷。 刮舌：診察前應避免刮舌，以免影響舌苔。 舌色、舌苔：舌診主要觀察舌色和舌苔。 舌色：正常舌色是淡紅色，異常舌色可能為紅、紫、白、黃等。 舌苔：正常舌苔是薄白苔，異常舌苔可能為厚、薄、黃、白、膩等。 舌形：正常舌形不胖不瘦，邊緣平滑。 異常舌形可能為胖大、瘦小、有齒痕等。 舌下絡脈：</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舌下絡脈的異常變化可以反映臟腑的病變，例如：粗脹、青紫等。 舌象與臟腑的關係：</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舌的不同部位與臟腑有密切關係，例如：舌尖多反應上焦心肺，舌中多反應中焦脾胃，舌根多反應下焦腎。  </a:t>
            </a:r>
            <a:endParaRPr lang="zh-TW" altLang="en-US" sz="2400" b="0" u="none">
              <a:latin typeface="+mn-ea"/>
              <a:cs typeface="新細明體" panose="02020500000000000000" charset="-120"/>
            </a:endParaRPr>
          </a:p>
          <a:p>
            <a:endParaRPr lang="zh-TW" altLang="en-US" sz="2400" b="0" u="none">
              <a:latin typeface="+mn-ea"/>
              <a:cs typeface="新細明體" panose="02020500000000000000"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2" name="文字方塊 1"/>
          <p:cNvSpPr txBox="1"/>
          <p:nvPr/>
        </p:nvSpPr>
        <p:spPr>
          <a:xfrm>
            <a:off x="650875" y="591820"/>
            <a:ext cx="11223625" cy="3657600"/>
          </a:xfrm>
          <a:prstGeom prst="rect">
            <a:avLst/>
          </a:prstGeom>
          <a:noFill/>
        </p:spPr>
        <p:txBody>
          <a:bodyPr wrap="square" rtlCol="0" anchor="t">
            <a:spAutoFit/>
          </a:bodyPr>
          <a:p>
            <a:pPr marL="0" indent="0"/>
            <a:r>
              <a:rPr lang="zh-TW" altLang="en-US" sz="2400">
                <a:latin typeface="+mn-ea"/>
                <a:cs typeface="新細明體" panose="02020500000000000000" charset="-120"/>
                <a:sym typeface="+mn-ea"/>
              </a:rPr>
              <a:t>注意事項：不宜過度關注：舌診不能完全取代專業醫師的診斷，過度關注舌象可能會造成誤判。 避免自行刮舌：刮舌可能會造成舌頭受傷或影響判斷。  不宜過度依賴：舌診只是診斷方法之一，需要結合其他診斷方法，才能更準確地判斷病情。</a:t>
            </a:r>
            <a:endParaRPr lang="zh-TW" altLang="en-US" sz="2400">
              <a:latin typeface="+mn-ea"/>
              <a:cs typeface="新細明體" panose="02020500000000000000" charset="-120"/>
              <a:sym typeface="+mn-ea"/>
            </a:endParaRPr>
          </a:p>
          <a:p>
            <a:pPr marL="0" indent="0"/>
            <a:r>
              <a:rPr lang="zh-TW" altLang="en-US">
                <a:latin typeface="新細明體" panose="02020500000000000000" charset="-120"/>
                <a:ea typeface="新細明體" panose="02020500000000000000" charset="-120"/>
                <a:cs typeface="新細明體" panose="02020500000000000000" charset="-120"/>
                <a:sym typeface="+mn-ea"/>
              </a:rPr>
              <a:t> </a:t>
            </a:r>
            <a:endParaRPr lang="zh-TW"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9" name="文字方塊 8"/>
          <p:cNvSpPr txBox="1"/>
          <p:nvPr/>
        </p:nvSpPr>
        <p:spPr>
          <a:xfrm>
            <a:off x="332105" y="247650"/>
            <a:ext cx="10090150" cy="1188720"/>
          </a:xfrm>
          <a:prstGeom prst="rect">
            <a:avLst/>
          </a:prstGeom>
          <a:noFill/>
          <a:ln w="9525">
            <a:noFill/>
          </a:ln>
        </p:spPr>
        <p:txBody>
          <a:bodyPr wrap="square">
            <a:spAutoFit/>
          </a:bodyPr>
          <a:p>
            <a:pPr marL="0" indent="0"/>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舌診內容與正常舌象 （一）內容：</a:t>
            </a:r>
            <a:endParaRPr lang="zh-TW" altLang="en-US" sz="2400" b="0" u="none">
              <a:latin typeface="+mn-ea"/>
              <a:cs typeface="新細明體" panose="02020500000000000000" charset="-120"/>
            </a:endParaRPr>
          </a:p>
        </p:txBody>
      </p:sp>
      <p:graphicFrame>
        <p:nvGraphicFramePr>
          <p:cNvPr id="11" name="圓桌 10"/>
          <p:cNvGraphicFramePr/>
          <p:nvPr/>
        </p:nvGraphicFramePr>
        <p:xfrm>
          <a:off x="675640" y="1720850"/>
          <a:ext cx="10721975" cy="3152775"/>
        </p:xfrm>
        <a:graphic>
          <a:graphicData uri="http://schemas.openxmlformats.org/drawingml/2006/table">
            <a:tbl>
              <a:tblPr firstRow="1" bandRow="1">
                <a:tableStyleId>{5C22544A-7EE6-4342-B048-85BDC9FD1C3A}</a:tableStyleId>
              </a:tblPr>
              <a:tblGrid>
                <a:gridCol w="1052830"/>
                <a:gridCol w="868045"/>
                <a:gridCol w="8801100"/>
              </a:tblGrid>
              <a:tr h="2061210">
                <a:tc>
                  <a:txBody>
                    <a:bodyPr/>
                    <a:p>
                      <a:pPr>
                        <a:lnSpc>
                          <a:spcPts val="3000"/>
                        </a:lnSpc>
                        <a:buNone/>
                      </a:pPr>
                      <a:endParaRPr lang="zh-TW" altLang="en-US" sz="2400" b="0">
                        <a:solidFill>
                          <a:schemeClr val="tx1"/>
                        </a:solidFill>
                      </a:endParaRPr>
                    </a:p>
                    <a:p>
                      <a:pPr>
                        <a:lnSpc>
                          <a:spcPts val="3000"/>
                        </a:lnSpc>
                        <a:buNone/>
                      </a:pPr>
                      <a:endParaRPr lang="zh-TW" altLang="en-US" sz="2400" b="0">
                        <a:solidFill>
                          <a:schemeClr val="tx1"/>
                        </a:solidFill>
                      </a:endParaRPr>
                    </a:p>
                    <a:p>
                      <a:pPr>
                        <a:lnSpc>
                          <a:spcPts val="3000"/>
                        </a:lnSpc>
                        <a:buNone/>
                      </a:pPr>
                      <a:r>
                        <a:rPr lang="zh-TW" altLang="en-US" sz="2400" b="0">
                          <a:solidFill>
                            <a:schemeClr val="tx1"/>
                          </a:solidFill>
                        </a:rPr>
                        <a:t>舌質</a:t>
                      </a:r>
                      <a:endParaRPr lang="zh-TW" altLang="en-US" sz="2400" b="0">
                        <a:solidFill>
                          <a:schemeClr val="tx1"/>
                        </a:solidFill>
                      </a:endParaRPr>
                    </a:p>
                  </a:txBody>
                  <a:tcPr>
                    <a:noFill/>
                  </a:tcPr>
                </a:tc>
                <a:tc>
                  <a:txBody>
                    <a:bodyPr/>
                    <a:p>
                      <a:pPr>
                        <a:lnSpc>
                          <a:spcPts val="3000"/>
                        </a:lnSpc>
                        <a:buNone/>
                      </a:pPr>
                      <a:endParaRPr lang="zh-TW" altLang="en-US" sz="2400" b="1">
                        <a:solidFill>
                          <a:schemeClr val="tx1"/>
                        </a:solidFill>
                      </a:endParaRPr>
                    </a:p>
                  </a:txBody>
                  <a:tcPr>
                    <a:noFill/>
                  </a:tcPr>
                </a:tc>
                <a:tc>
                  <a:txBody>
                    <a:bodyPr/>
                    <a:p>
                      <a:pPr>
                        <a:lnSpc>
                          <a:spcPts val="3000"/>
                        </a:lnSpc>
                        <a:buNone/>
                      </a:pPr>
                      <a:r>
                        <a:rPr lang="zh-TW" altLang="en-US" sz="2400" b="0">
                          <a:solidFill>
                            <a:schemeClr val="tx1"/>
                          </a:solidFill>
                        </a:rPr>
                        <a:t>神－有神與無神</a:t>
                      </a:r>
                      <a:endParaRPr lang="zh-TW" altLang="en-US" sz="2400" b="0">
                        <a:solidFill>
                          <a:schemeClr val="tx1"/>
                        </a:solidFill>
                      </a:endParaRPr>
                    </a:p>
                    <a:p>
                      <a:pPr>
                        <a:lnSpc>
                          <a:spcPts val="3000"/>
                        </a:lnSpc>
                        <a:buNone/>
                      </a:pPr>
                      <a:r>
                        <a:rPr lang="zh-TW" altLang="en-US" sz="2400" b="0">
                          <a:solidFill>
                            <a:schemeClr val="tx1"/>
                          </a:solidFill>
                        </a:rPr>
                        <a:t>色－淡白、淡紅、紅、絳、青、紫</a:t>
                      </a:r>
                      <a:endParaRPr lang="zh-TW" altLang="en-US" sz="2400" b="0">
                        <a:solidFill>
                          <a:schemeClr val="tx1"/>
                        </a:solidFill>
                      </a:endParaRPr>
                    </a:p>
                    <a:p>
                      <a:pPr>
                        <a:lnSpc>
                          <a:spcPts val="3000"/>
                        </a:lnSpc>
                        <a:buNone/>
                      </a:pPr>
                      <a:r>
                        <a:rPr lang="zh-TW" altLang="en-US" sz="2400" b="0">
                          <a:solidFill>
                            <a:schemeClr val="tx1"/>
                          </a:solidFill>
                        </a:rPr>
                        <a:t>形－老嫩、胖瘦（腫脹）、點刺、裂紋、齒痕</a:t>
                      </a:r>
                      <a:endParaRPr lang="zh-TW" altLang="en-US" sz="2400" b="0">
                        <a:solidFill>
                          <a:schemeClr val="tx1"/>
                        </a:solidFill>
                      </a:endParaRPr>
                    </a:p>
                    <a:p>
                      <a:pPr>
                        <a:lnSpc>
                          <a:spcPts val="3000"/>
                        </a:lnSpc>
                        <a:buNone/>
                      </a:pPr>
                      <a:r>
                        <a:rPr lang="zh-TW" altLang="en-US" sz="2400" b="0">
                          <a:solidFill>
                            <a:schemeClr val="tx1"/>
                          </a:solidFill>
                        </a:rPr>
                        <a:t>態－痿軟、強硬、歪斜、顫動、吐弄、短縮</a:t>
                      </a:r>
                      <a:endParaRPr lang="zh-TW" altLang="en-US" sz="2400" b="0">
                        <a:solidFill>
                          <a:schemeClr val="tx1"/>
                        </a:solidFill>
                      </a:endParaRPr>
                    </a:p>
                  </a:txBody>
                  <a:tcPr>
                    <a:noFill/>
                  </a:tcPr>
                </a:tc>
              </a:tr>
              <a:tr h="1091565">
                <a:tc>
                  <a:txBody>
                    <a:bodyPr/>
                    <a:p>
                      <a:pPr>
                        <a:lnSpc>
                          <a:spcPts val="3000"/>
                        </a:lnSpc>
                        <a:buNone/>
                      </a:pPr>
                      <a:endParaRPr lang="zh-TW" altLang="en-US" sz="2400" b="0">
                        <a:solidFill>
                          <a:schemeClr val="tx1"/>
                        </a:solidFill>
                      </a:endParaRPr>
                    </a:p>
                    <a:p>
                      <a:pPr>
                        <a:lnSpc>
                          <a:spcPts val="3000"/>
                        </a:lnSpc>
                        <a:buNone/>
                      </a:pPr>
                      <a:r>
                        <a:rPr lang="zh-TW" altLang="en-US" sz="2400" b="0">
                          <a:solidFill>
                            <a:schemeClr val="tx1"/>
                          </a:solidFill>
                        </a:rPr>
                        <a:t>舌苔</a:t>
                      </a:r>
                      <a:endParaRPr lang="zh-TW" altLang="en-US" sz="2400" b="0">
                        <a:solidFill>
                          <a:schemeClr val="tx1"/>
                        </a:solidFill>
                      </a:endParaRPr>
                    </a:p>
                  </a:txBody>
                  <a:tcPr>
                    <a:noFill/>
                  </a:tcPr>
                </a:tc>
                <a:tc>
                  <a:txBody>
                    <a:bodyPr/>
                    <a:p>
                      <a:pPr>
                        <a:lnSpc>
                          <a:spcPts val="3000"/>
                        </a:lnSpc>
                        <a:buNone/>
                      </a:pPr>
                      <a:endParaRPr lang="zh-TW" altLang="en-US" sz="2400" b="1">
                        <a:solidFill>
                          <a:schemeClr val="tx1"/>
                        </a:solidFill>
                      </a:endParaRPr>
                    </a:p>
                  </a:txBody>
                  <a:tcPr>
                    <a:noFill/>
                  </a:tcPr>
                </a:tc>
                <a:tc>
                  <a:txBody>
                    <a:bodyPr/>
                    <a:p>
                      <a:pPr>
                        <a:lnSpc>
                          <a:spcPts val="3000"/>
                        </a:lnSpc>
                        <a:buNone/>
                      </a:pPr>
                      <a:r>
                        <a:rPr lang="zh-TW" altLang="en-US" sz="2400" b="0"/>
                        <a:t>苔質－薄厚、潤燥、腐膩、剝脫</a:t>
                      </a:r>
                      <a:endParaRPr lang="zh-TW" altLang="en-US" sz="2400" b="0"/>
                    </a:p>
                    <a:p>
                      <a:pPr>
                        <a:lnSpc>
                          <a:spcPts val="3000"/>
                        </a:lnSpc>
                        <a:buNone/>
                      </a:pPr>
                      <a:r>
                        <a:rPr lang="zh-TW" altLang="en-US" sz="2400" b="0"/>
                        <a:t>苔色－白、黃、灰、黑</a:t>
                      </a:r>
                      <a:endParaRPr lang="zh-TW" altLang="en-US" sz="2400" b="0"/>
                    </a:p>
                  </a:txBody>
                  <a:tcPr>
                    <a:noFill/>
                  </a:tcPr>
                </a:tc>
              </a:tr>
            </a:tbl>
          </a:graphicData>
        </a:graphic>
      </p:graphicFrame>
      <p:sp>
        <p:nvSpPr>
          <p:cNvPr id="12" name="文字方塊 11"/>
          <p:cNvSpPr txBox="1"/>
          <p:nvPr/>
        </p:nvSpPr>
        <p:spPr>
          <a:xfrm>
            <a:off x="481965" y="5343525"/>
            <a:ext cx="10603865" cy="822960"/>
          </a:xfrm>
          <a:prstGeom prst="rect">
            <a:avLst/>
          </a:prstGeom>
          <a:noFill/>
          <a:ln w="9525">
            <a:noFill/>
          </a:ln>
        </p:spPr>
        <p:txBody>
          <a:bodyPr wrap="square">
            <a:spAutoFit/>
          </a:bodyPr>
          <a:p>
            <a:pPr marL="0" indent="0"/>
            <a:r>
              <a:rPr lang="zh-TW" altLang="en-US" sz="2400" b="0" u="none">
                <a:latin typeface="+mn-ea"/>
                <a:cs typeface="新細明體" panose="02020500000000000000" charset="-120"/>
              </a:rPr>
              <a:t>（二）正常舌象：淡紅舌（鮮明、柔軟、靈活、大小胖瘦適中）	薄白苔（均勻而潤）</a:t>
            </a:r>
            <a:endParaRPr lang="zh-TW" altLang="en-US" sz="2400" b="0" u="none">
              <a:latin typeface="+mn-ea"/>
              <a:cs typeface="新細明體" panose="02020500000000000000" charset="-120"/>
            </a:endParaRPr>
          </a:p>
        </p:txBody>
      </p:sp>
      <p:sp>
        <p:nvSpPr>
          <p:cNvPr id="13" name="左大括弧 12"/>
          <p:cNvSpPr/>
          <p:nvPr/>
        </p:nvSpPr>
        <p:spPr>
          <a:xfrm>
            <a:off x="2102485" y="1988820"/>
            <a:ext cx="320040" cy="113411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p>
            <a:pPr algn="ctr"/>
            <a:endParaRPr lang="zh-TW" altLang="en-US"/>
          </a:p>
        </p:txBody>
      </p:sp>
      <p:sp>
        <p:nvSpPr>
          <p:cNvPr id="15" name="左大括弧 14"/>
          <p:cNvSpPr/>
          <p:nvPr/>
        </p:nvSpPr>
        <p:spPr>
          <a:xfrm>
            <a:off x="2155825" y="3971925"/>
            <a:ext cx="213360" cy="52324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p>
            <a:pPr algn="ctr"/>
            <a:endParaRPr lang="zh-TW"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835525" y="120015"/>
            <a:ext cx="2007870" cy="822960"/>
          </a:xfrm>
          <a:prstGeom prst="rect">
            <a:avLst/>
          </a:prstGeom>
          <a:noFill/>
          <a:ln w="9525">
            <a:noFill/>
          </a:ln>
        </p:spPr>
        <p:txBody>
          <a:bodyPr wrap="square">
            <a:spAutoFit/>
          </a:bodyPr>
          <a:p>
            <a:pPr marL="0" indent="0"/>
            <a:r>
              <a:rPr lang="zh-TW" altLang="en-US" sz="4800" b="0" u="none">
                <a:latin typeface="+mj-ea"/>
                <a:ea typeface="+mj-ea"/>
                <a:cs typeface="新細明體" panose="02020500000000000000" charset="-120"/>
              </a:rPr>
              <a:t>舌質</a:t>
            </a:r>
            <a:endParaRPr lang="zh-TW" altLang="en-US" sz="4800" b="0" u="none">
              <a:latin typeface="+mj-ea"/>
              <a:ea typeface="+mj-ea"/>
              <a:cs typeface="新細明體" panose="02020500000000000000" charset="-120"/>
            </a:endParaRPr>
          </a:p>
        </p:txBody>
      </p:sp>
      <p:sp>
        <p:nvSpPr>
          <p:cNvPr id="2" name="文字方塊 1"/>
          <p:cNvSpPr txBox="1"/>
          <p:nvPr/>
        </p:nvSpPr>
        <p:spPr>
          <a:xfrm>
            <a:off x="614045" y="765810"/>
            <a:ext cx="10314940" cy="5577840"/>
          </a:xfrm>
          <a:prstGeom prst="rect">
            <a:avLst/>
          </a:prstGeom>
          <a:noFill/>
          <a:ln w="9525">
            <a:noFill/>
          </a:ln>
        </p:spPr>
        <p:txBody>
          <a:bodyPr wrap="square">
            <a:spAutoFit/>
          </a:bodyPr>
          <a:p>
            <a:pPr marL="0" indent="0"/>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舌色：</a:t>
            </a:r>
            <a:endParaRPr lang="zh-TW" altLang="en-US" sz="2400" b="0" u="none">
              <a:latin typeface="+mn-ea"/>
              <a:cs typeface="新細明體" panose="02020500000000000000" charset="-120"/>
            </a:endParaRPr>
          </a:p>
          <a:p>
            <a:pPr marL="0" indent="0"/>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1.</a:t>
            </a:r>
            <a:r>
              <a:rPr lang="zh-TW" altLang="en-US" sz="2400" b="0" u="none">
                <a:latin typeface="+mn-ea"/>
                <a:cs typeface="新細明體" panose="02020500000000000000" charset="-120"/>
              </a:rPr>
              <a:t>淡紅舌－正常</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a:t>
            </a:r>
            <a:r>
              <a:rPr lang="zh-TW" altLang="en-US" sz="2400" b="0" u="none">
                <a:latin typeface="+mn-ea"/>
                <a:cs typeface="新細明體" panose="02020500000000000000" charset="-120"/>
              </a:rPr>
              <a:t>淡白舌－氣虛、陽虛、血虛、寒證  淡白、胖嫩而潤－氣虛、陽虛、寒證  淡白瘦薄－氣血兩虛</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3.</a:t>
            </a:r>
            <a:r>
              <a:rPr lang="zh-TW" altLang="en-US" sz="2400" b="0" u="none">
                <a:latin typeface="+mn-ea"/>
                <a:cs typeface="新細明體" panose="02020500000000000000" charset="-120"/>
              </a:rPr>
              <a:t>紅舌－熱證  舌紅、苔黃、厚、幹－實熱證－外感熱病、臟腑陽熱偏盛  舌紅、苔少或無、幹－虛熱證－陰虛內熱</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4.</a:t>
            </a:r>
            <a:r>
              <a:rPr lang="zh-TW" altLang="en-US" sz="2400" b="0" u="none">
                <a:latin typeface="+mn-ea"/>
                <a:cs typeface="新細明體" panose="02020500000000000000" charset="-120"/>
              </a:rPr>
              <a:t>絳舌－熱證、熱入營血、陰虛火旺  舌絳、苔黃、點刺－實熱、溫病熱入營血  舌絳、苔少或無、裂紋－虛熱、陰虛火旺</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5.</a:t>
            </a:r>
            <a:r>
              <a:rPr lang="zh-TW" altLang="en-US" sz="2400" b="0" u="none">
                <a:latin typeface="+mn-ea"/>
                <a:cs typeface="新細明體" panose="02020500000000000000" charset="-120"/>
              </a:rPr>
              <a:t>青紫舌－熱極津枯或寒凝血瘀  舌淡紫而潤－寒凝血瘀  舌紫而乾枯－熱極津枯</a:t>
            </a:r>
            <a:endParaRPr lang="zh-TW" altLang="en-US" sz="2400" b="0" u="none">
              <a:latin typeface="+mn-ea"/>
              <a:cs typeface="新細明體" panose="02020500000000000000"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55295" y="120015"/>
            <a:ext cx="11582400" cy="6568440"/>
          </a:xfrm>
          <a:prstGeom prst="rect">
            <a:avLst/>
          </a:prstGeom>
          <a:noFill/>
          <a:ln w="9525">
            <a:noFill/>
          </a:ln>
        </p:spPr>
        <p:txBody>
          <a:bodyPr wrap="square">
            <a:spAutoFit/>
          </a:bodyPr>
          <a:p>
            <a:pPr marL="0" indent="0" fontAlgn="auto">
              <a:lnSpc>
                <a:spcPts val="3000"/>
              </a:lnSpc>
            </a:pPr>
            <a:r>
              <a:rPr lang="zh-TW" altLang="en-US" sz="2400" b="0" u="none">
                <a:latin typeface="+mj-ea"/>
                <a:ea typeface="+mj-ea"/>
                <a:cs typeface="新細明體" panose="02020500000000000000" charset="-120"/>
              </a:rPr>
              <a:t>二</a:t>
            </a:r>
            <a:r>
              <a:rPr lang="en-US" altLang="zh-TW" sz="2400" b="0" u="none">
                <a:latin typeface="+mj-ea"/>
                <a:ea typeface="+mj-ea"/>
                <a:cs typeface="新細明體" panose="02020500000000000000" charset="-120"/>
              </a:rPr>
              <a:t>.</a:t>
            </a:r>
            <a:r>
              <a:rPr lang="zh-TW" altLang="en-US" sz="2400" b="0" u="none">
                <a:latin typeface="+mj-ea"/>
                <a:ea typeface="+mj-ea"/>
                <a:cs typeface="新細明體" panose="02020500000000000000" charset="-120"/>
              </a:rPr>
              <a:t>舌形</a:t>
            </a:r>
            <a:endParaRPr lang="zh-TW" altLang="en-US" sz="2400" b="0" u="none">
              <a:latin typeface="+mj-ea"/>
              <a:ea typeface="+mj-ea"/>
              <a:cs typeface="新細明體" panose="02020500000000000000" charset="-120"/>
            </a:endParaRPr>
          </a:p>
          <a:p>
            <a:pPr marL="0" indent="0" fontAlgn="auto">
              <a:lnSpc>
                <a:spcPts val="3000"/>
              </a:lnSpc>
            </a:pPr>
            <a:r>
              <a:rPr lang="en-US" altLang="zh-TW" sz="2400" b="0" u="none">
                <a:latin typeface="+mj-ea"/>
                <a:ea typeface="+mj-ea"/>
                <a:cs typeface="新細明體" panose="02020500000000000000" charset="-120"/>
              </a:rPr>
              <a:t>1.</a:t>
            </a:r>
            <a:r>
              <a:rPr lang="zh-TW" altLang="en-US" sz="2400" b="0" u="none">
                <a:latin typeface="+mj-ea"/>
                <a:ea typeface="+mj-ea"/>
                <a:cs typeface="新細明體" panose="02020500000000000000" charset="-120"/>
              </a:rPr>
              <a:t>老嫩	老舌－堅斂蒼老、紋理粗糙－實證		嫩舌－浮胖嬌嫩、紋理細膩－虛證</a:t>
            </a:r>
            <a:endParaRPr lang="zh-TW" altLang="en-US" sz="2400" b="0" u="none">
              <a:latin typeface="+mj-ea"/>
              <a:ea typeface="+mj-ea"/>
              <a:cs typeface="新細明體" panose="02020500000000000000" charset="-120"/>
            </a:endParaRPr>
          </a:p>
          <a:p>
            <a:pPr marL="0" indent="0" fontAlgn="auto">
              <a:lnSpc>
                <a:spcPts val="3000"/>
              </a:lnSpc>
            </a:pPr>
            <a:endParaRPr lang="en-US" altLang="zh-TW" sz="2400" b="0" u="none">
              <a:latin typeface="+mj-ea"/>
              <a:ea typeface="+mj-ea"/>
              <a:cs typeface="新細明體" panose="02020500000000000000" charset="-120"/>
            </a:endParaRPr>
          </a:p>
          <a:p>
            <a:pPr marL="0" indent="0" fontAlgn="auto">
              <a:lnSpc>
                <a:spcPts val="3000"/>
              </a:lnSpc>
            </a:pPr>
            <a:r>
              <a:rPr lang="en-US" altLang="zh-TW" sz="2400" b="0" u="none">
                <a:latin typeface="+mj-ea"/>
                <a:ea typeface="+mj-ea"/>
                <a:cs typeface="新細明體" panose="02020500000000000000" charset="-120"/>
              </a:rPr>
              <a:t>2.</a:t>
            </a:r>
            <a:r>
              <a:rPr lang="zh-TW" altLang="en-US" sz="2400" b="0" u="none">
                <a:latin typeface="+mj-ea"/>
                <a:ea typeface="+mj-ea"/>
                <a:cs typeface="新細明體" panose="02020500000000000000" charset="-120"/>
              </a:rPr>
              <a:t>胖瘦	胖大舌－氣虛、陽虛、痰飲水濕停蓄		瘦薄舌－淡白舌爲氣血兩虛、紅絳舌爲陰虛火旺		腫脹舌－心脾熱盛、中毒		齒痕舌－多與胖大舌相伴</a:t>
            </a:r>
            <a:endParaRPr lang="zh-TW" altLang="en-US" sz="2400" b="0" u="none">
              <a:latin typeface="+mj-ea"/>
              <a:ea typeface="+mj-ea"/>
              <a:cs typeface="新細明體" panose="02020500000000000000" charset="-120"/>
            </a:endParaRPr>
          </a:p>
          <a:p>
            <a:pPr marL="0" indent="0" fontAlgn="auto">
              <a:lnSpc>
                <a:spcPts val="3000"/>
              </a:lnSpc>
            </a:pPr>
            <a:r>
              <a:rPr lang="en-US" altLang="zh-TW" sz="2400" b="0" u="none">
                <a:latin typeface="+mj-ea"/>
                <a:ea typeface="+mj-ea"/>
                <a:cs typeface="新細明體" panose="02020500000000000000" charset="-120"/>
              </a:rPr>
              <a:t>3.</a:t>
            </a:r>
            <a:r>
              <a:rPr lang="zh-TW" altLang="en-US" sz="2400" b="0" u="none">
                <a:latin typeface="+mj-ea"/>
                <a:ea typeface="+mj-ea"/>
                <a:cs typeface="新細明體" panose="02020500000000000000" charset="-120"/>
              </a:rPr>
              <a:t>點刺</a:t>
            </a:r>
            <a:endParaRPr lang="zh-TW" altLang="en-US" sz="2400" b="0" u="none">
              <a:latin typeface="+mj-ea"/>
              <a:ea typeface="+mj-ea"/>
              <a:cs typeface="新細明體" panose="02020500000000000000" charset="-120"/>
            </a:endParaRPr>
          </a:p>
          <a:p>
            <a:pPr marL="0" indent="0" fontAlgn="auto">
              <a:lnSpc>
                <a:spcPts val="3000"/>
              </a:lnSpc>
            </a:pPr>
            <a:r>
              <a:rPr lang="zh-TW" altLang="en-US" sz="2400" b="0" u="none">
                <a:latin typeface="+mj-ea"/>
                <a:ea typeface="+mj-ea"/>
                <a:cs typeface="新細明體" panose="02020500000000000000" charset="-120"/>
              </a:rPr>
              <a:t>  點－蕈狀乳頭增大、數目增多、充血水腫、大者爲星、小者爲點，色紅爲紅星舌、色白爲白星舌  刺－蕈狀乳頭增大、高突、形如芒刺</a:t>
            </a:r>
            <a:endParaRPr lang="zh-TW" altLang="en-US" sz="2400" b="0" u="none">
              <a:latin typeface="+mj-ea"/>
              <a:ea typeface="+mj-ea"/>
              <a:cs typeface="新細明體" panose="02020500000000000000" charset="-120"/>
            </a:endParaRPr>
          </a:p>
          <a:p>
            <a:pPr marL="0" indent="0" fontAlgn="auto">
              <a:lnSpc>
                <a:spcPts val="3000"/>
              </a:lnSpc>
            </a:pPr>
            <a:r>
              <a:rPr lang="zh-TW" altLang="en-US" sz="2400" b="0" u="none">
                <a:latin typeface="+mj-ea"/>
                <a:ea typeface="+mj-ea"/>
                <a:cs typeface="新細明體" panose="02020500000000000000" charset="-120"/>
              </a:rPr>
              <a:t>意義：熱毒亢盛	舌尖點刺－心火亢	舌中點刺－胃腸熱盛	</a:t>
            </a:r>
            <a:endParaRPr lang="zh-TW" altLang="en-US" sz="2400" b="0" u="none">
              <a:latin typeface="+mj-ea"/>
              <a:ea typeface="+mj-ea"/>
              <a:cs typeface="新細明體" panose="02020500000000000000" charset="-120"/>
            </a:endParaRPr>
          </a:p>
          <a:p>
            <a:pPr marL="0" indent="0" fontAlgn="auto">
              <a:lnSpc>
                <a:spcPts val="3000"/>
              </a:lnSpc>
            </a:pPr>
            <a:r>
              <a:rPr lang="en-US" altLang="zh-TW" sz="2400" b="0" u="none">
                <a:latin typeface="+mj-ea"/>
                <a:ea typeface="+mj-ea"/>
                <a:cs typeface="新細明體" panose="02020500000000000000" charset="-120"/>
              </a:rPr>
              <a:t>4.</a:t>
            </a:r>
            <a:r>
              <a:rPr lang="zh-TW" altLang="en-US" sz="2400" b="0" u="none">
                <a:latin typeface="+mj-ea"/>
                <a:ea typeface="+mj-ea"/>
                <a:cs typeface="新細明體" panose="02020500000000000000" charset="-120"/>
              </a:rPr>
              <a:t>裂紋		舌淡白而裂者－血虛				舌紅絳而裂者－陰虛津虧</a:t>
            </a:r>
            <a:endParaRPr lang="zh-TW" altLang="en-US" sz="2400" b="0" u="none">
              <a:latin typeface="+mj-ea"/>
              <a:ea typeface="+mj-ea"/>
              <a:cs typeface="新細明體" panose="02020500000000000000"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668020" y="169545"/>
            <a:ext cx="11262995" cy="3901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動態：</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痿軟舌－傷陰、氣血俱虛</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強硬舌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－熱入心包、風痰阻絡、邪熱傷陰</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歪斜舌－肝風夾痰、痰瘀阻絡</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顫動舌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－肝風內動</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肝陽化風</a:t>
            </a:r>
            <a:r>
              <a:rPr lang="en-US" altLang="zh-TW" sz="2400" b="0" u="none">
                <a:latin typeface="+mn-ea"/>
                <a:cs typeface="新細明體" panose="02020500000000000000" charset="-120"/>
              </a:rPr>
              <a:t>)5.</a:t>
            </a:r>
            <a:r>
              <a:rPr lang="zh-TW" altLang="en-US" sz="2400" b="0" u="none">
                <a:latin typeface="+mn-ea"/>
                <a:cs typeface="新細明體" panose="02020500000000000000" charset="-120"/>
              </a:rPr>
              <a:t>吐弄舌－舌伸於外不即回縮爲吐舌，舌伸即回或反復舐唇爲弄舌－心脾有熱、熱極生風</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6.</a:t>
            </a:r>
            <a:r>
              <a:rPr lang="zh-TW" altLang="en-US" sz="2400" b="0" u="none">
                <a:latin typeface="+mn-ea"/>
                <a:cs typeface="新細明體" panose="02020500000000000000" charset="-120"/>
              </a:rPr>
              <a:t>短縮－病危</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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舌下絡脈粗脹、色紫－血瘀</a:t>
            </a:r>
            <a:endParaRPr lang="zh-TW" altLang="en-US" sz="2400" b="0" u="none">
              <a:latin typeface="+mn-ea"/>
              <a:cs typeface="新細明體" panose="02020500000000000000" charset="-120"/>
            </a:endParaRPr>
          </a:p>
        </p:txBody>
      </p:sp>
      <p:sp>
        <p:nvSpPr>
          <p:cNvPr id="2" name="文字方塊 1"/>
          <p:cNvSpPr txBox="1"/>
          <p:nvPr/>
        </p:nvSpPr>
        <p:spPr>
          <a:xfrm>
            <a:off x="3265170" y="4200525"/>
            <a:ext cx="5080000" cy="822960"/>
          </a:xfrm>
          <a:prstGeom prst="rect">
            <a:avLst/>
          </a:prstGeom>
          <a:noFill/>
          <a:ln w="9525">
            <a:noFill/>
          </a:ln>
        </p:spPr>
        <p:txBody>
          <a:bodyPr>
            <a:spAutoFit/>
          </a:bodyPr>
          <a:p>
            <a:pPr marL="0" indent="0" algn="ctr"/>
            <a:r>
              <a:rPr lang="zh-TW" altLang="en-US" sz="4800" b="0" u="none">
                <a:latin typeface="+mj-ea"/>
                <a:ea typeface="+mj-ea"/>
                <a:cs typeface="新細明體" panose="02020500000000000000" charset="-120"/>
              </a:rPr>
              <a:t>舌苔</a:t>
            </a:r>
            <a:endParaRPr lang="zh-TW" altLang="en-US" sz="4800" b="0" u="none">
              <a:latin typeface="+mj-ea"/>
              <a:ea typeface="+mj-ea"/>
              <a:cs typeface="新細明體" panose="02020500000000000000" charset="-120"/>
            </a:endParaRPr>
          </a:p>
        </p:txBody>
      </p:sp>
      <p:sp>
        <p:nvSpPr>
          <p:cNvPr id="3" name="文字方塊 2"/>
          <p:cNvSpPr txBox="1"/>
          <p:nvPr/>
        </p:nvSpPr>
        <p:spPr>
          <a:xfrm>
            <a:off x="668020" y="5148580"/>
            <a:ext cx="9547225" cy="1554480"/>
          </a:xfrm>
          <a:prstGeom prst="rect">
            <a:avLst/>
          </a:prstGeom>
          <a:noFill/>
          <a:ln w="9525">
            <a:noFill/>
          </a:ln>
        </p:spPr>
        <p:txBody>
          <a:bodyPr wrap="square">
            <a:spAutoFit/>
          </a:bodyPr>
          <a:p>
            <a:pPr marL="0" indent="0"/>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苔質</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厚薄    薄苔－見底－正常、表證    厚苔－不見底－裏證、實邪</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痰、濕、食積</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589915" y="168275"/>
            <a:ext cx="11156315" cy="5364480"/>
          </a:xfrm>
          <a:prstGeom prst="rect">
            <a:avLst/>
          </a:prstGeom>
          <a:noFill/>
          <a:ln w="9525">
            <a:noFill/>
          </a:ln>
        </p:spPr>
        <p:txBody>
          <a:bodyPr wrap="square">
            <a:spAutoFit/>
          </a:bodyPr>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潤燥		潤－正常、津液未傷		滑－水分過多－陽虛、寒證、痰飲水濕		燥－津液已傷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熱、汗、吐、瀉或陽虛、痰飲水濕阻遏、津不上承</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腐膩		腐苔－顆粒粗大、疏鬆而厚、形如豆渣、揩之可去			－邪熱有餘、濕邪上泛、胃氣衰敗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無根苔、假苔</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膩苔－顆粒細膩、緻密、上罩粘液、揩之不去			－陽氣被遏、痰、濕、食積內停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有根苔、真苔</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剝苔		光剝舌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鏡面舌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－舌苔全部脫落、舌面光潔如鏡					  －胃陰枯竭、胃氣將絕		花剝舌－舌苔部份脫落－胃陰不足、胃氣損傷</a:t>
            </a:r>
            <a:endParaRPr lang="zh-TW" altLang="en-US" sz="2400" b="0" u="none">
              <a:latin typeface="+mn-ea"/>
              <a:cs typeface="新細明體" panose="02020500000000000000" charset="-120"/>
            </a:endParaRPr>
          </a:p>
          <a:p>
            <a:pPr marL="0" indent="0"/>
            <a:r>
              <a:rPr lang="zh-TW" altLang="en-US" sz="1600" b="0" u="none">
                <a:latin typeface="新細明體" panose="02020500000000000000" charset="-120"/>
                <a:ea typeface="新細明體" panose="02020500000000000000" charset="-120"/>
                <a:cs typeface="新細明體" panose="02020500000000000000" charset="-120"/>
              </a:rPr>
              <a:t> </a:t>
            </a:r>
            <a:endParaRPr lang="zh-TW" altLang="en-US" sz="1600" b="0" u="none">
              <a:latin typeface="新細明體" panose="02020500000000000000" charset="-120"/>
              <a:ea typeface="新細明體" panose="02020500000000000000" charset="-120"/>
              <a:cs typeface="新細明體" panose="02020500000000000000" charset="-120"/>
            </a:endParaRPr>
          </a:p>
          <a:p>
            <a:endParaRPr lang="zh-TW"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2" name="文字方塊 1"/>
          <p:cNvSpPr txBox="1"/>
          <p:nvPr/>
        </p:nvSpPr>
        <p:spPr>
          <a:xfrm>
            <a:off x="621030" y="108585"/>
            <a:ext cx="11028680" cy="6675120"/>
          </a:xfrm>
          <a:prstGeom prst="rect">
            <a:avLst/>
          </a:prstGeom>
          <a:noFill/>
        </p:spPr>
        <p:txBody>
          <a:bodyPr wrap="square" rtlCol="0" anchor="t">
            <a:spAutoFit/>
          </a:bodyPr>
          <a:p>
            <a:pPr marL="0" indent="0"/>
            <a:r>
              <a:rPr lang="zh-TW" altLang="en-US" sz="2400">
                <a:latin typeface="+mn-ea"/>
                <a:cs typeface="新細明體" panose="02020500000000000000" charset="-120"/>
                <a:sym typeface="+mn-ea"/>
              </a:rPr>
              <a:t>二</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苔色</a:t>
            </a:r>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一</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白苔－表證、寒證、正常	薄白而潤－外感風寒證</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表寒證</a:t>
            </a:r>
            <a:r>
              <a:rPr lang="en-US" altLang="zh-TW" sz="2400">
                <a:latin typeface="+mn-ea"/>
                <a:cs typeface="新細明體" panose="02020500000000000000" charset="-120"/>
                <a:sym typeface="+mn-ea"/>
              </a:rPr>
              <a:t>)	</a:t>
            </a:r>
            <a:r>
              <a:rPr lang="zh-TW" altLang="en-US" sz="2400">
                <a:latin typeface="+mn-ea"/>
                <a:cs typeface="新細明體" panose="02020500000000000000" charset="-120"/>
                <a:sym typeface="+mn-ea"/>
              </a:rPr>
              <a:t>薄白而幹－外感風熱證</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表熱證</a:t>
            </a:r>
            <a:r>
              <a:rPr lang="en-US" altLang="zh-TW" sz="2400">
                <a:latin typeface="+mn-ea"/>
                <a:cs typeface="新細明體" panose="02020500000000000000" charset="-120"/>
                <a:sym typeface="+mn-ea"/>
              </a:rPr>
              <a:t>)	</a:t>
            </a:r>
            <a:r>
              <a:rPr lang="zh-TW" altLang="en-US" sz="2400">
                <a:latin typeface="+mn-ea"/>
                <a:cs typeface="新細明體" panose="02020500000000000000" charset="-120"/>
                <a:sym typeface="+mn-ea"/>
              </a:rPr>
              <a:t>白厚膩－寒濕、痰飲、食積未化熱	積粉苔－苔白如積粉－外感、溫疫</a:t>
            </a:r>
            <a:endParaRPr lang="zh-TW" altLang="en-US" sz="2400">
              <a:latin typeface="+mn-ea"/>
              <a:cs typeface="新細明體" panose="02020500000000000000" charset="-120"/>
              <a:sym typeface="+mn-ea"/>
            </a:endParaRPr>
          </a:p>
          <a:p>
            <a:pPr marL="0" indent="0"/>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二</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黃苔－裏證、熱證</a:t>
            </a:r>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    1.</a:t>
            </a:r>
            <a:r>
              <a:rPr lang="zh-TW" altLang="en-US" sz="2400">
                <a:latin typeface="+mn-ea"/>
                <a:cs typeface="新細明體" panose="02020500000000000000" charset="-120"/>
                <a:sym typeface="+mn-ea"/>
              </a:rPr>
              <a:t>黃色越深熱越重－微黃、淡黃、正黃、老黃、焦黃</a:t>
            </a:r>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    2.</a:t>
            </a:r>
            <a:r>
              <a:rPr lang="zh-TW" altLang="en-US" sz="2400">
                <a:latin typeface="+mn-ea"/>
                <a:cs typeface="新細明體" panose="02020500000000000000" charset="-120"/>
                <a:sym typeface="+mn-ea"/>
              </a:rPr>
              <a:t>薄黃－風熱表證		黃厚－裏實熱證</a:t>
            </a:r>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    3.</a:t>
            </a:r>
            <a:r>
              <a:rPr lang="zh-TW" altLang="en-US" sz="2400">
                <a:latin typeface="+mn-ea"/>
                <a:cs typeface="新細明體" panose="02020500000000000000" charset="-120"/>
                <a:sym typeface="+mn-ea"/>
              </a:rPr>
              <a:t>黃膩－濕熱、痰熱、食積化熱      黃糙－胃腸燥熱內結、津液大傷 </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陽明腑實</a:t>
            </a:r>
            <a:r>
              <a:rPr lang="en-US" altLang="zh-TW" sz="2400">
                <a:latin typeface="+mn-ea"/>
                <a:cs typeface="新細明體" panose="02020500000000000000" charset="-120"/>
                <a:sym typeface="+mn-ea"/>
              </a:rPr>
              <a:t>)    4.</a:t>
            </a:r>
            <a:r>
              <a:rPr lang="zh-TW" altLang="en-US" sz="2400">
                <a:latin typeface="+mn-ea"/>
                <a:cs typeface="新細明體" panose="02020500000000000000" charset="-120"/>
                <a:sym typeface="+mn-ea"/>
              </a:rPr>
              <a:t>黃白相兼－表裏同病</a:t>
            </a:r>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    5.</a:t>
            </a:r>
            <a:r>
              <a:rPr lang="zh-TW" altLang="en-US" sz="2400">
                <a:latin typeface="+mn-ea"/>
                <a:cs typeface="新細明體" panose="02020500000000000000" charset="-120"/>
                <a:sym typeface="+mn-ea"/>
              </a:rPr>
              <a:t>淡黃而潤</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黃滑苔</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－陽虛、痰飲化熱	</a:t>
            </a:r>
            <a:endParaRPr lang="zh-TW" altLang="en-US" sz="2400">
              <a:latin typeface="+mn-ea"/>
              <a:cs typeface="新細明體" panose="02020500000000000000" charset="-120"/>
              <a:sym typeface="+mn-ea"/>
            </a:endParaRPr>
          </a:p>
          <a:p>
            <a:pPr marL="0" indent="0"/>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三</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灰黑苔－裏熱或裏寒    苔焦黑而幹者－熱極津枯    苔黑而潤者－陽虛、痰濕內停</a:t>
            </a:r>
            <a:endParaRPr lang="zh-TW" altLang="en-US" sz="2400">
              <a:latin typeface="+mn-ea"/>
              <a:cs typeface="新細明體" panose="02020500000000000000" charset="-120"/>
              <a:sym typeface="+mn-e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059555" y="91440"/>
            <a:ext cx="4421505" cy="822960"/>
          </a:xfrm>
          <a:prstGeom prst="rect">
            <a:avLst/>
          </a:prstGeom>
          <a:noFill/>
          <a:ln w="9525">
            <a:noFill/>
          </a:ln>
        </p:spPr>
        <p:txBody>
          <a:bodyPr wrap="square">
            <a:spAutoFit/>
          </a:bodyPr>
          <a:p>
            <a:pPr marL="0" indent="0" algn="ctr"/>
            <a:r>
              <a:rPr lang="zh-TW" altLang="en-US" sz="4800" b="0" u="none">
                <a:latin typeface="+mn-ea"/>
                <a:cs typeface="新細明體" panose="02020500000000000000" charset="-120"/>
              </a:rPr>
              <a:t>聞診</a:t>
            </a:r>
            <a:endParaRPr lang="zh-TW" altLang="en-US" sz="4800">
              <a:latin typeface="+mn-ea"/>
            </a:endParaRPr>
          </a:p>
        </p:txBody>
      </p:sp>
      <p:sp>
        <p:nvSpPr>
          <p:cNvPr id="2" name="文字方塊 1"/>
          <p:cNvSpPr txBox="1"/>
          <p:nvPr/>
        </p:nvSpPr>
        <p:spPr>
          <a:xfrm>
            <a:off x="357505" y="915035"/>
            <a:ext cx="11592560" cy="5044440"/>
          </a:xfrm>
          <a:prstGeom prst="rect">
            <a:avLst/>
          </a:prstGeom>
          <a:noFill/>
          <a:ln w="9525">
            <a:noFill/>
          </a:ln>
        </p:spPr>
        <p:txBody>
          <a:bodyPr wrap="square">
            <a:spAutoFit/>
          </a:bodyPr>
          <a:p>
            <a:pPr marL="228600" indent="-228600" fontAlgn="auto">
              <a:lnSpc>
                <a:spcPts val="3000"/>
              </a:lnSpc>
            </a:pP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病變聲音</a:t>
            </a:r>
            <a:endParaRPr lang="zh-TW" altLang="en-US" sz="2400" b="0" u="none">
              <a:latin typeface="+mn-ea"/>
              <a:cs typeface="新細明體" panose="02020500000000000000" charset="-120"/>
            </a:endParaRPr>
          </a:p>
          <a:p>
            <a:pPr marL="228600" indent="-22860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音啞與失音：語音嘶啞爲音啞，完全無聲爲失音，又稱“瘖”		金實不鳴－新病音啞與失音－外感風寒、風熱或痰濁阻肺－實		金破不鳴－久病音啞與失音－肺津不足、肺腎陰虧－虛		    子瘖－妊娠後期音啞與失音－胞胎阻礙經脈，腎精不能上榮，產後即愈</a:t>
            </a:r>
            <a:endParaRPr lang="zh-TW" altLang="en-US" sz="2400" b="0" u="none">
              <a:latin typeface="+mn-ea"/>
              <a:cs typeface="新細明體" panose="02020500000000000000" charset="-120"/>
            </a:endParaRPr>
          </a:p>
          <a:p>
            <a:pPr marL="228600" indent="-228600" fontAlgn="auto">
              <a:lnSpc>
                <a:spcPts val="3000"/>
              </a:lnSpc>
            </a:pPr>
            <a:endParaRPr lang="zh-TW" altLang="en-US" sz="2400" b="0" u="none">
              <a:latin typeface="+mn-ea"/>
              <a:cs typeface="新細明體" panose="02020500000000000000" charset="-120"/>
            </a:endParaRPr>
          </a:p>
          <a:p>
            <a:pPr marL="228600" indent="-22860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語言異常</a:t>
            </a:r>
            <a:endParaRPr lang="zh-TW" altLang="en-US" sz="2400" b="0" u="none">
              <a:latin typeface="+mn-ea"/>
              <a:cs typeface="新細明體" panose="02020500000000000000" charset="-120"/>
            </a:endParaRPr>
          </a:p>
          <a:p>
            <a:pPr marL="228600" indent="-22860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譫語－神識不清，語無倫次，聲高有力－熱擾心神－實</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熱入心包，陽明腑實</a:t>
            </a:r>
            <a:r>
              <a:rPr lang="en-US" altLang="zh-TW" sz="2400" b="0" u="none">
                <a:latin typeface="+mn-ea"/>
                <a:cs typeface="新細明體" panose="02020500000000000000" charset="-120"/>
              </a:rPr>
              <a:t>)2.</a:t>
            </a:r>
            <a:r>
              <a:rPr lang="zh-TW" altLang="en-US" sz="2400" b="0" u="none">
                <a:latin typeface="+mn-ea"/>
                <a:cs typeface="新細明體" panose="02020500000000000000" charset="-120"/>
              </a:rPr>
              <a:t>鄭聲－神識不清，語言重復，聲低無力，時續時斷－心氣大傷，病情危重－虛</a:t>
            </a:r>
            <a:endParaRPr lang="zh-TW" altLang="en-US" sz="2400" b="0" u="none">
              <a:latin typeface="+mn-ea"/>
              <a:cs typeface="新細明體" panose="02020500000000000000" charset="-120"/>
            </a:endParaRPr>
          </a:p>
          <a:p>
            <a:pPr marL="228600" indent="-22860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獨語－自言自語，喃喃不休，首尾不續－癲證－心氣虛，痰迷心竅</a:t>
            </a:r>
            <a:endParaRPr lang="zh-TW" altLang="en-US" sz="2400" b="0" u="none">
              <a:latin typeface="+mn-ea"/>
              <a:cs typeface="新細明體" panose="02020500000000000000" charset="-120"/>
            </a:endParaRPr>
          </a:p>
          <a:p>
            <a:pPr marL="228600" indent="-228600"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錯語－語言錯亂，語後知錯－心氣虛，痰濕，氣滯，瘀血，阻礙心竅</a:t>
            </a:r>
            <a:endParaRPr lang="zh-TW" altLang="en-US" sz="2400" b="0" u="none">
              <a:latin typeface="+mn-ea"/>
              <a:cs typeface="新細明體" panose="02020500000000000000" charset="-120"/>
            </a:endParaRPr>
          </a:p>
          <a:p>
            <a:pPr marL="228600" indent="-228600" fontAlgn="auto">
              <a:lnSpc>
                <a:spcPts val="3000"/>
              </a:lnSpc>
            </a:pPr>
            <a:r>
              <a:rPr lang="en-US" altLang="zh-TW" sz="2400" b="0" u="none">
                <a:latin typeface="+mn-ea"/>
                <a:cs typeface="新細明體" panose="02020500000000000000" charset="-120"/>
              </a:rPr>
              <a:t>5.</a:t>
            </a:r>
            <a:r>
              <a:rPr lang="zh-TW" altLang="en-US" sz="2400" b="0" u="none">
                <a:latin typeface="+mn-ea"/>
                <a:cs typeface="新細明體" panose="02020500000000000000" charset="-120"/>
              </a:rPr>
              <a:t>奪氣－語聲低，氣短不續，欲音不能－中氣大虛</a:t>
            </a:r>
            <a:endParaRPr lang="zh-TW" altLang="en-US" sz="2400" b="0" u="none">
              <a:latin typeface="+mn-ea"/>
              <a:cs typeface="新細明體" panose="02020500000000000000"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15925" y="314960"/>
            <a:ext cx="11708130" cy="6949440"/>
          </a:xfrm>
          <a:prstGeom prst="rect">
            <a:avLst/>
          </a:prstGeom>
          <a:noFill/>
          <a:ln w="9525">
            <a:noFill/>
          </a:ln>
        </p:spPr>
        <p:txBody>
          <a:bodyPr wrap="square">
            <a:spAutoFit/>
          </a:bodyPr>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呼吸異常</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喘－呼吸困難，短促急迫，甚則鼻搧，張口擡肩 虛喘－久病，病勢緩，聲低，以吸爲快</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吸氣難</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，動則加劇－肺腎氣虛 實喘－發病急，氣粗聲高，以呼爲快</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呼氣難</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－風寒，痰濕，痰熱壅肺哮－喘促之間，喉中有哮</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鳴音，時發時止，纏綿難愈 －宿痰伏肺，複感外邪而發哮必兼喘，喘是觀其形，哮是聽其聲</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少氣－氣短、氣微－呼吸微弱，不足以息，伴語聲無力－諸髒氣虛</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咳嗽：</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咳聲重濁、緊悶－寒、濕、痰阻肺</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咳聲低微無力－肺氣虛</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咳聲不揚，痰稠難咯－肺熱</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咳有痰聲，痰多易咯－痰濕阻肺</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(5)</a:t>
            </a:r>
            <a:r>
              <a:rPr lang="zh-TW" altLang="en-US" sz="2400" b="0" u="none">
                <a:latin typeface="+mn-ea"/>
                <a:cs typeface="新細明體" panose="02020500000000000000" charset="-120"/>
              </a:rPr>
              <a:t>乾咳、少痰或無痰－肺燥，肺陰虛</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(6)</a:t>
            </a:r>
            <a:r>
              <a:rPr lang="zh-TW" altLang="en-US" sz="2400" b="0" u="none">
                <a:latin typeface="+mn-ea"/>
                <a:cs typeface="新細明體" panose="02020500000000000000" charset="-120"/>
              </a:rPr>
              <a:t>陣發性、痙攣性，連聲不絕，咳後有雞鳴樣回聲，反復發作，久咳不止－百日咳</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頓咳、鷺鷥咳</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－小兒傳染病</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(7)</a:t>
            </a:r>
            <a:r>
              <a:rPr lang="zh-TW" altLang="en-US" sz="2400" b="0" u="none">
                <a:latin typeface="+mn-ea"/>
                <a:cs typeface="新細明體" panose="02020500000000000000" charset="-120"/>
              </a:rPr>
              <a:t>咳聲如吠－白喉</a:t>
            </a:r>
            <a:endParaRPr lang="zh-TW" altLang="en-US" sz="2400" b="0" u="none">
              <a:latin typeface="+mn-ea"/>
              <a:cs typeface="新細明體" panose="02020500000000000000" charset="-120"/>
            </a:endParaRPr>
          </a:p>
          <a:p>
            <a:pPr marL="0" indent="0" fontAlgn="auto">
              <a:lnSpc>
                <a:spcPts val="3000"/>
              </a:lnSpc>
            </a:pPr>
            <a:r>
              <a:rPr lang="zh-TW" altLang="en-US" sz="1600" b="0" u="none">
                <a:latin typeface="新細明體" panose="02020500000000000000" charset="-120"/>
                <a:ea typeface="新細明體" panose="02020500000000000000" charset="-120"/>
                <a:cs typeface="新細明體" panose="02020500000000000000" charset="-120"/>
              </a:rPr>
              <a:t> </a:t>
            </a:r>
            <a:endParaRPr lang="zh-TW" altLang="en-US" sz="1600" b="0" u="none">
              <a:latin typeface="新細明體" panose="02020500000000000000" charset="-120"/>
              <a:ea typeface="新細明體" panose="02020500000000000000" charset="-120"/>
              <a:cs typeface="新細明體" panose="02020500000000000000" charset="-120"/>
            </a:endParaRPr>
          </a:p>
          <a:p>
            <a:endParaRPr lang="zh-TW"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2" name="文字方塊 1"/>
          <p:cNvSpPr txBox="1"/>
          <p:nvPr/>
        </p:nvSpPr>
        <p:spPr>
          <a:xfrm>
            <a:off x="523240" y="373380"/>
            <a:ext cx="11339195" cy="5806440"/>
          </a:xfrm>
          <a:prstGeom prst="rect">
            <a:avLst/>
          </a:prstGeom>
          <a:noFill/>
        </p:spPr>
        <p:txBody>
          <a:bodyPr wrap="square" rtlCol="0" anchor="t">
            <a:spAutoFit/>
          </a:bodyPr>
          <a:p>
            <a:pPr marL="0" indent="0" fontAlgn="auto">
              <a:lnSpc>
                <a:spcPts val="3000"/>
              </a:lnSpc>
            </a:pP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四</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嘔吐－食物痰涎從口中吐出，有聲有物爲嘔，有物無聲爲吐，有聲無物爲幹嘔</a:t>
            </a:r>
            <a:endParaRPr lang="zh-TW" altLang="en-US" sz="2400">
              <a:latin typeface="+mn-ea"/>
              <a:cs typeface="新細明體" panose="02020500000000000000" charset="-120"/>
              <a:sym typeface="+mn-ea"/>
            </a:endParaRPr>
          </a:p>
          <a:p>
            <a:pPr marL="0" indent="0" fontAlgn="auto">
              <a:lnSpc>
                <a:spcPts val="3000"/>
              </a:lnSpc>
            </a:pPr>
            <a:r>
              <a:rPr lang="en-US" altLang="zh-TW" sz="2400">
                <a:latin typeface="+mn-ea"/>
                <a:cs typeface="新細明體" panose="02020500000000000000" charset="-120"/>
                <a:sym typeface="+mn-ea"/>
              </a:rPr>
              <a:t>    1. </a:t>
            </a:r>
            <a:r>
              <a:rPr lang="zh-TW" altLang="en-US" sz="2400">
                <a:latin typeface="+mn-ea"/>
                <a:cs typeface="新細明體" panose="02020500000000000000" charset="-120"/>
                <a:sym typeface="+mn-ea"/>
              </a:rPr>
              <a:t>吐勢徐緩，聲低，吐物清冷無味－虛、寒       吐勢較猛，聲高，吐物酸腐、穢濁－實、熱       噴射狀嘔吐－熱擾神明－腦部病變</a:t>
            </a:r>
            <a:endParaRPr lang="zh-TW" altLang="en-US" sz="2400">
              <a:latin typeface="+mn-ea"/>
              <a:cs typeface="新細明體" panose="02020500000000000000" charset="-120"/>
              <a:sym typeface="+mn-ea"/>
            </a:endParaRPr>
          </a:p>
          <a:p>
            <a:pPr marL="0" indent="0" fontAlgn="auto">
              <a:lnSpc>
                <a:spcPts val="3000"/>
              </a:lnSpc>
            </a:pPr>
            <a:r>
              <a:rPr lang="en-US" altLang="zh-TW" sz="2400">
                <a:latin typeface="+mn-ea"/>
                <a:cs typeface="新細明體" panose="02020500000000000000" charset="-120"/>
                <a:sym typeface="+mn-ea"/>
              </a:rPr>
              <a:t>    2. </a:t>
            </a:r>
            <a:r>
              <a:rPr lang="zh-TW" altLang="en-US" sz="2400">
                <a:latin typeface="+mn-ea"/>
                <a:cs typeface="新細明體" panose="02020500000000000000" charset="-120"/>
                <a:sym typeface="+mn-ea"/>
              </a:rPr>
              <a:t>吐瀉並作</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食物中毒、霍亂</a:t>
            </a:r>
            <a:endParaRPr lang="zh-TW" altLang="en-US" sz="2400">
              <a:latin typeface="+mn-ea"/>
              <a:cs typeface="新細明體" panose="02020500000000000000" charset="-120"/>
              <a:sym typeface="+mn-ea"/>
            </a:endParaRPr>
          </a:p>
          <a:p>
            <a:pPr marL="0" indent="0" fontAlgn="auto">
              <a:lnSpc>
                <a:spcPts val="3000"/>
              </a:lnSpc>
            </a:pPr>
            <a:r>
              <a:rPr lang="en-US" altLang="zh-TW" sz="2400">
                <a:latin typeface="+mn-ea"/>
                <a:cs typeface="新細明體" panose="02020500000000000000" charset="-120"/>
                <a:sym typeface="+mn-ea"/>
              </a:rPr>
              <a:t>    3. </a:t>
            </a:r>
            <a:r>
              <a:rPr lang="zh-TW" altLang="en-US" sz="2400">
                <a:latin typeface="+mn-ea"/>
                <a:cs typeface="新細明體" panose="02020500000000000000" charset="-120"/>
                <a:sym typeface="+mn-ea"/>
              </a:rPr>
              <a:t>朝食暮吐，暮食朝吐－反胃－脾陽虛</a:t>
            </a:r>
            <a:endParaRPr lang="zh-TW" altLang="en-US" sz="2400">
              <a:latin typeface="+mn-ea"/>
              <a:cs typeface="新細明體" panose="02020500000000000000" charset="-120"/>
              <a:sym typeface="+mn-ea"/>
            </a:endParaRPr>
          </a:p>
          <a:p>
            <a:pPr marL="0" indent="0" fontAlgn="auto">
              <a:lnSpc>
                <a:spcPts val="3000"/>
              </a:lnSpc>
            </a:pPr>
            <a:r>
              <a:rPr lang="en-US" altLang="zh-TW" sz="2400">
                <a:latin typeface="+mn-ea"/>
                <a:cs typeface="新細明體" panose="02020500000000000000" charset="-120"/>
                <a:sym typeface="+mn-ea"/>
              </a:rPr>
              <a:t>    4. </a:t>
            </a:r>
            <a:r>
              <a:rPr lang="zh-TW" altLang="en-US" sz="2400">
                <a:latin typeface="+mn-ea"/>
                <a:cs typeface="新細明體" panose="02020500000000000000" charset="-120"/>
                <a:sym typeface="+mn-ea"/>
              </a:rPr>
              <a:t>口幹欲飲，水入則吐－水逆</a:t>
            </a:r>
            <a:endParaRPr lang="zh-TW" altLang="en-US" sz="2400">
              <a:latin typeface="+mn-ea"/>
              <a:cs typeface="新細明體" panose="02020500000000000000" charset="-120"/>
              <a:sym typeface="+mn-ea"/>
            </a:endParaRPr>
          </a:p>
          <a:p>
            <a:pPr marL="0" indent="0" fontAlgn="auto">
              <a:lnSpc>
                <a:spcPts val="3000"/>
              </a:lnSpc>
            </a:pPr>
            <a:endParaRPr lang="zh-TW" altLang="en-US" sz="2400">
              <a:latin typeface="+mn-ea"/>
            </a:endParaRPr>
          </a:p>
          <a:p>
            <a:pPr marL="0" indent="0" fontAlgn="auto">
              <a:lnSpc>
                <a:spcPts val="3000"/>
              </a:lnSpc>
            </a:pPr>
            <a:r>
              <a:rPr lang="zh-TW" altLang="en-US" sz="2400">
                <a:latin typeface="+mn-ea"/>
              </a:rPr>
              <a:t>(五) 呃逆－胃氣上逆，從咽部發出的衝擊聲，聲短而頻，不能自主，胃寒、胃熱、胃虛、胃實或飲食刺激，或偶感風寒均可致呃逆久病呃逆，多屬胃氣將絕</a:t>
            </a:r>
            <a:endParaRPr lang="zh-TW" altLang="en-US" sz="2400">
              <a:latin typeface="+mn-ea"/>
            </a:endParaRPr>
          </a:p>
          <a:p>
            <a:pPr marL="0" indent="0" fontAlgn="auto">
              <a:lnSpc>
                <a:spcPts val="3000"/>
              </a:lnSpc>
            </a:pPr>
            <a:endParaRPr lang="zh-TW" altLang="en-US" sz="2400">
              <a:latin typeface="+mn-ea"/>
            </a:endParaRPr>
          </a:p>
          <a:p>
            <a:pPr marL="0" indent="0" fontAlgn="auto">
              <a:lnSpc>
                <a:spcPts val="3000"/>
              </a:lnSpc>
            </a:pPr>
            <a:r>
              <a:rPr lang="zh-TW" altLang="en-US" sz="2400">
                <a:latin typeface="+mn-ea"/>
              </a:rPr>
              <a:t>(六) 噯氣－胃中氣體上出咽部的聲音，聲長而緩</a:t>
            </a:r>
            <a:endParaRPr lang="zh-TW" altLang="en-US" sz="2400">
              <a:latin typeface="+mn-ea"/>
            </a:endParaRPr>
          </a:p>
          <a:p>
            <a:pPr marL="0" indent="0" fontAlgn="auto">
              <a:lnSpc>
                <a:spcPts val="3000"/>
              </a:lnSpc>
            </a:pPr>
            <a:r>
              <a:rPr lang="zh-TW" altLang="en-US" sz="2400">
                <a:latin typeface="+mn-ea"/>
              </a:rPr>
              <a:t>    1.噯氣酸腐－食積胃脘</a:t>
            </a:r>
            <a:endParaRPr lang="zh-TW" altLang="en-US" sz="2400">
              <a:latin typeface="+mn-ea"/>
            </a:endParaRPr>
          </a:p>
          <a:p>
            <a:pPr marL="0" indent="0" fontAlgn="auto">
              <a:lnSpc>
                <a:spcPts val="3000"/>
              </a:lnSpc>
            </a:pPr>
            <a:r>
              <a:rPr lang="zh-TW" altLang="en-US" sz="2400">
                <a:latin typeface="+mn-ea"/>
              </a:rPr>
              <a:t>    2.噯氣脘腹脹滿，與情緒變化相關－肝氣犯胃</a:t>
            </a:r>
            <a:endParaRPr lang="zh-TW" altLang="en-US" sz="2400">
              <a:latin typeface="+mn-ea"/>
            </a:endParaRPr>
          </a:p>
          <a:p>
            <a:pPr marL="0" indent="0" fontAlgn="auto">
              <a:lnSpc>
                <a:spcPts val="3000"/>
              </a:lnSpc>
            </a:pPr>
            <a:r>
              <a:rPr lang="zh-TW" altLang="en-US" sz="2400">
                <a:latin typeface="+mn-ea"/>
              </a:rPr>
              <a:t>    3.噯氣無酸腐味兼納少，脘脹－胃虛氣逆</a:t>
            </a:r>
            <a:endParaRPr lang="zh-TW" altLang="en-US" sz="2400">
              <a:latin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639445" y="370205"/>
            <a:ext cx="10894695" cy="5044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二、嗅氣味︰</a:t>
            </a:r>
            <a:endParaRPr lang="zh-TW" altLang="en-US" sz="2400" b="0" u="none">
              <a:latin typeface="+mn-ea"/>
              <a:cs typeface="新細明體" panose="02020500000000000000" charset="-120"/>
            </a:endParaRPr>
          </a:p>
          <a:p>
            <a:pPr marL="0" indent="0" fontAlgn="auto">
              <a:lnSpc>
                <a:spcPts val="3000"/>
              </a:lnSpc>
            </a:pP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口臭－胃腸積熱、胃熱、牙疳</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咳吐膿血腥臭痰</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肺癰    鼻流濁涕腥穢</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鼻淵</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小便臊臭</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膀胱濕熱    大便酸腐臭穢</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大腸積熱    大便腥穢</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小兒久瀉，脾虛失運    矢氣頻頻，腐臭者爲大腸積熱，無味者爲脾虛</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四</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帶下黃稠臭穢</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濕熱下注     帶下清稀，腥穢</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寒濕下注</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五</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病室︰尿臊氣</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氨</a:t>
            </a:r>
            <a:r>
              <a:rPr lang="en-US" altLang="zh-TW" sz="2400" b="0" u="none">
                <a:latin typeface="+mn-ea"/>
                <a:cs typeface="新細明體" panose="02020500000000000000" charset="-12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水腫晚期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尿毒癥</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           爛蘋果味</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酮</a:t>
            </a:r>
            <a:r>
              <a:rPr lang="en-US" altLang="zh-TW" sz="2400" b="0" u="none">
                <a:latin typeface="+mn-ea"/>
                <a:cs typeface="新細明體" panose="02020500000000000000" charset="-12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消渴病晚期</a:t>
            </a:r>
            <a:endParaRPr lang="zh-TW" altLang="en-US" sz="2400">
              <a:latin typeface="+mn-ea"/>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380230" y="59690"/>
            <a:ext cx="3432175" cy="822960"/>
          </a:xfrm>
          <a:prstGeom prst="rect">
            <a:avLst/>
          </a:prstGeom>
          <a:noFill/>
          <a:ln w="9525">
            <a:noFill/>
          </a:ln>
        </p:spPr>
        <p:txBody>
          <a:bodyPr wrap="square">
            <a:spAutoFit/>
          </a:bodyPr>
          <a:p>
            <a:pPr marL="0" indent="0"/>
            <a:r>
              <a:rPr lang="zh-TW" altLang="en-US" sz="4800" b="0" u="none">
                <a:latin typeface="+mn-ea"/>
                <a:cs typeface="新細明體" panose="02020500000000000000" charset="-120"/>
              </a:rPr>
              <a:t>一 問寒熱</a:t>
            </a:r>
            <a:endParaRPr lang="zh-TW" altLang="en-US" sz="4800" b="0" u="none">
              <a:latin typeface="+mn-ea"/>
              <a:cs typeface="新細明體" panose="02020500000000000000" charset="-120"/>
            </a:endParaRPr>
          </a:p>
        </p:txBody>
      </p:sp>
      <p:sp>
        <p:nvSpPr>
          <p:cNvPr id="5" name="文字方塊 4"/>
          <p:cNvSpPr txBox="1"/>
          <p:nvPr/>
        </p:nvSpPr>
        <p:spPr>
          <a:xfrm>
            <a:off x="494030" y="998855"/>
            <a:ext cx="11204575" cy="5425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惡寒</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身寒怕冷，得溫不解</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外感寒邪畏寒</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身寒怕冷，得溫則緩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陽虛內寒憎寒</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身寒怕冷，寒栗鼓頜，惡寒之甚</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溫疫、瘧疾惡風</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遇風則冷，無風則緩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外感風邪發熱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體溫升高，或體溫正常自感發熱 </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惡寒發熱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惡寒與發熱同時出現</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外感表證惡寒重，微發熱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外感寒邪發熱重，微惡寒</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外感熱邪惡風，微發熱，汗出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外感風邪 </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但寒不熱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裏寒新病惡寒，如寒邪直中胃腸，寒邪客肺屬實</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陰盛則寒久病畏寒爲陽虛，屬裏虛寒證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陽虛則寒</a:t>
            </a:r>
            <a:endParaRPr lang="zh-TW" altLang="en-US" sz="2400" b="0" u="none">
              <a:latin typeface="+mn-ea"/>
              <a:cs typeface="新細明體" panose="02020500000000000000" charset="-12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59740" y="12700"/>
            <a:ext cx="11339195" cy="6949440"/>
          </a:xfrm>
          <a:prstGeom prst="rect">
            <a:avLst/>
          </a:prstGeom>
          <a:noFill/>
          <a:ln w="9525">
            <a:noFill/>
          </a:ln>
        </p:spPr>
        <p:txBody>
          <a:bodyPr wrap="square">
            <a:spAutoFit/>
          </a:bodyPr>
          <a:p>
            <a:pPr marL="323850" indent="-3238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但熱不寒</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裏熱</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壯熱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持續高熱</a:t>
            </a:r>
            <a:r>
              <a:rPr lang="en-US" altLang="zh-TW" sz="2400" b="0" u="none">
                <a:latin typeface="+mn-ea"/>
                <a:cs typeface="新細明體" panose="02020500000000000000" charset="-120"/>
              </a:rPr>
              <a:t>(39</a:t>
            </a:r>
            <a:r>
              <a:rPr lang="en-US" altLang="zh-TW" sz="2400" b="0" u="none" baseline="30000">
                <a:latin typeface="+mn-ea"/>
                <a:cs typeface="新細明體" panose="02020500000000000000" charset="-120"/>
              </a:rPr>
              <a:t>o </a:t>
            </a:r>
            <a:r>
              <a:rPr lang="en-US" altLang="zh-TW" sz="2400" b="0" u="none">
                <a:latin typeface="+mn-ea"/>
                <a:cs typeface="新細明體" panose="02020500000000000000" charset="-120"/>
              </a:rPr>
              <a:t>C)↑</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大熱、大渴、大汗、大脈</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熱入氣分、陽明經證</a:t>
            </a:r>
            <a:endParaRPr lang="zh-TW" altLang="en-US" sz="2400" b="0" u="none">
              <a:latin typeface="+mn-ea"/>
              <a:cs typeface="新細明體" panose="02020500000000000000" charset="-120"/>
            </a:endParaRPr>
          </a:p>
          <a:p>
            <a:pPr marL="323850" indent="-323850" fontAlgn="auto">
              <a:lnSpc>
                <a:spcPts val="3000"/>
              </a:lnSpc>
            </a:pPr>
            <a:r>
              <a:rPr lang="zh-TW" altLang="en-US" sz="2400" b="0" u="none">
                <a:latin typeface="+mn-ea"/>
                <a:cs typeface="新細明體" panose="02020500000000000000" charset="-120"/>
              </a:rPr>
              <a:t>  </a:t>
            </a: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潮熱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定時發熱，定時熱甚</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陽明潮熱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日晡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申時</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下午</a:t>
            </a:r>
            <a:r>
              <a:rPr lang="en-US" altLang="zh-TW" sz="2400" b="0" u="none">
                <a:latin typeface="+mn-ea"/>
                <a:cs typeface="新細明體" panose="02020500000000000000" charset="-120"/>
              </a:rPr>
              <a:t>3~5pm)</a:t>
            </a:r>
            <a:r>
              <a:rPr lang="zh-TW" altLang="en-US" sz="2400" b="0" u="none">
                <a:latin typeface="+mn-ea"/>
                <a:cs typeface="新細明體" panose="02020500000000000000" charset="-120"/>
              </a:rPr>
              <a:t>熱甚</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腹脹便秘、神昏譫狂</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胃腸燥熱內結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陽明腑實</a:t>
            </a:r>
            <a:r>
              <a:rPr lang="en-US" altLang="zh-TW" sz="2400" b="0" u="none">
                <a:latin typeface="+mn-ea"/>
                <a:cs typeface="新細明體" panose="02020500000000000000" charset="-120"/>
              </a:rPr>
              <a:t>)(2) </a:t>
            </a:r>
            <a:r>
              <a:rPr lang="zh-TW" altLang="en-US" sz="2400" b="0" u="none">
                <a:latin typeface="+mn-ea"/>
                <a:cs typeface="新細明體" panose="02020500000000000000" charset="-120"/>
              </a:rPr>
              <a:t>濕溫潮熱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午後熱甚</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身熱不揚，頭身重困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濕鬱熱蒸</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陰虛潮熱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午後夜間低熱、時間較長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顴紅盜汗，五心煩熱，骨蒸勞熱－陰虛內熱</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微熱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低熱或自感發熱，病程長</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陰虛內熱</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氣虛發熱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煩勞則劇</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氣短、神疲，乏力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氣虛清陽被鬱</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氣鬱發熱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與情緒變化相關</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氣鬱化火 </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寒熱往來</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惡寒與發熱交替發作</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發無定時</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少陽病，半表半裏證</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發有定時</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寒戰與高熱交替出現，每日發一次或二、三日一發</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瘧疾</a:t>
            </a:r>
            <a:endParaRPr lang="zh-TW" altLang="en-US" sz="2400" b="0" u="none">
              <a:latin typeface="+mn-ea"/>
              <a:cs typeface="新細明體" panose="02020500000000000000" charset="-120"/>
            </a:endParaRPr>
          </a:p>
          <a:p>
            <a:pPr marL="323850" indent="-32385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氣鬱化火</a:t>
            </a:r>
            <a:endParaRPr lang="zh-TW" altLang="en-US" sz="2400" b="0" u="none">
              <a:latin typeface="+mn-ea"/>
              <a:cs typeface="新細明體" panose="02020500000000000000" charset="-12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240530" y="-34925"/>
            <a:ext cx="3217545" cy="762000"/>
          </a:xfrm>
          <a:prstGeom prst="rect">
            <a:avLst/>
          </a:prstGeom>
          <a:noFill/>
          <a:ln w="9525">
            <a:noFill/>
          </a:ln>
        </p:spPr>
        <p:txBody>
          <a:bodyPr wrap="square">
            <a:spAutoFit/>
          </a:bodyPr>
          <a:p>
            <a:pPr marL="0" indent="0"/>
            <a:r>
              <a:rPr lang="zh-TW" altLang="en-US" sz="4400" b="0" u="none">
                <a:latin typeface="+mn-ea"/>
                <a:cs typeface="新細明體" panose="02020500000000000000" charset="-120"/>
              </a:rPr>
              <a:t>二  問汗</a:t>
            </a:r>
            <a:endParaRPr lang="zh-TW" altLang="en-US" sz="4400" b="0" u="none">
              <a:latin typeface="+mn-ea"/>
              <a:cs typeface="新細明體" panose="02020500000000000000" charset="-120"/>
            </a:endParaRPr>
          </a:p>
        </p:txBody>
      </p:sp>
      <p:sp>
        <p:nvSpPr>
          <p:cNvPr id="2" name="文字方塊 1"/>
          <p:cNvSpPr txBox="1"/>
          <p:nvPr/>
        </p:nvSpPr>
        <p:spPr>
          <a:xfrm>
            <a:off x="725170" y="633730"/>
            <a:ext cx="11449685" cy="3749040"/>
          </a:xfrm>
          <a:prstGeom prst="rect">
            <a:avLst/>
          </a:prstGeom>
          <a:noFill/>
          <a:ln w="9525">
            <a:noFill/>
          </a:ln>
        </p:spPr>
        <p:txBody>
          <a:bodyPr wrap="square">
            <a:spAutoFit/>
          </a:bodyPr>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表證之汗︰有汗爲表虛，無汗爲表實</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裏證之汗︰</a:t>
            </a:r>
            <a:endParaRPr lang="zh-TW" altLang="en-US" sz="2400" b="0" u="none">
              <a:latin typeface="+mn-ea"/>
              <a:cs typeface="新細明體" panose="02020500000000000000" charset="-120"/>
            </a:endParaRPr>
          </a:p>
          <a:p>
            <a:pPr marL="0" indent="0"/>
            <a:r>
              <a:rPr lang="zh-TW" altLang="en-US" sz="2400" b="0" u="none">
                <a:latin typeface="+mn-ea"/>
                <a:cs typeface="新細明體" panose="02020500000000000000" charset="-120"/>
              </a:rPr>
              <a:t>    </a:t>
            </a: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陽虛自汗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白日汗出，動則加劇</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陽虛衛外不固</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    2. </a:t>
            </a:r>
            <a:r>
              <a:rPr lang="zh-TW" altLang="en-US" sz="2400" b="0" u="none">
                <a:latin typeface="+mn-ea"/>
                <a:cs typeface="新細明體" panose="02020500000000000000" charset="-120"/>
              </a:rPr>
              <a:t>陰虛盜汗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睡則汗出，醒則汗止</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陰虛熱迫汗出</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    3. </a:t>
            </a:r>
            <a:r>
              <a:rPr lang="zh-TW" altLang="en-US" sz="2400" b="0" u="none">
                <a:latin typeface="+mn-ea"/>
                <a:cs typeface="新細明體" panose="02020500000000000000" charset="-120"/>
              </a:rPr>
              <a:t>裏熱大汗出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熱迫汗外出</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    4. </a:t>
            </a:r>
            <a:r>
              <a:rPr lang="zh-TW" altLang="en-US" sz="2400" b="0" u="none">
                <a:latin typeface="+mn-ea"/>
                <a:cs typeface="新細明體" panose="02020500000000000000" charset="-120"/>
              </a:rPr>
              <a:t>絕汗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脫汗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亡陽與亡陰，大汗出</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    5. </a:t>
            </a:r>
            <a:r>
              <a:rPr lang="zh-TW" altLang="en-US" sz="2400" b="0" u="none">
                <a:latin typeface="+mn-ea"/>
                <a:cs typeface="新細明體" panose="02020500000000000000" charset="-120"/>
              </a:rPr>
              <a:t>戰汗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先戰慄後大汗出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傷寒，邪正交正，疾病轉折</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局部汗出︰</a:t>
            </a:r>
            <a:endParaRPr lang="zh-TW" altLang="en-US" sz="2400" b="0" u="none">
              <a:latin typeface="+mn-ea"/>
              <a:cs typeface="新細明體" panose="02020500000000000000" charset="-120"/>
            </a:endParaRPr>
          </a:p>
          <a:p>
            <a:pPr marL="0" indent="0"/>
            <a:r>
              <a:rPr lang="zh-TW" altLang="en-US" sz="2400" b="0" u="none">
                <a:latin typeface="+mn-ea"/>
                <a:cs typeface="新細明體" panose="02020500000000000000" charset="-120"/>
              </a:rPr>
              <a:t>    </a:t>
            </a: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但頭汗出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上焦熱盛，中焦濕熱，虛陽上越</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    2. </a:t>
            </a:r>
            <a:r>
              <a:rPr lang="zh-TW" altLang="en-US" sz="2400" b="0" u="none">
                <a:latin typeface="+mn-ea"/>
                <a:cs typeface="新細明體" panose="02020500000000000000" charset="-120"/>
              </a:rPr>
              <a:t>半身汗出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無汗半身是病變部位</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中風，痿證，截癱</a:t>
            </a:r>
            <a:endParaRPr lang="zh-TW" altLang="en-US" sz="2400" b="0" u="none">
              <a:latin typeface="+mn-ea"/>
              <a:cs typeface="新細明體" panose="02020500000000000000" charset="-120"/>
            </a:endParaRPr>
          </a:p>
        </p:txBody>
      </p:sp>
      <p:sp>
        <p:nvSpPr>
          <p:cNvPr id="3" name="文字方塊 2"/>
          <p:cNvSpPr txBox="1"/>
          <p:nvPr/>
        </p:nvSpPr>
        <p:spPr>
          <a:xfrm>
            <a:off x="4361180" y="4481195"/>
            <a:ext cx="2975610" cy="701040"/>
          </a:xfrm>
          <a:prstGeom prst="rect">
            <a:avLst/>
          </a:prstGeom>
          <a:noFill/>
          <a:ln w="9525">
            <a:noFill/>
          </a:ln>
        </p:spPr>
        <p:txBody>
          <a:bodyPr wrap="square">
            <a:spAutoFit/>
          </a:bodyPr>
          <a:p>
            <a:pPr marL="0" indent="0"/>
            <a:r>
              <a:rPr lang="zh-TW" altLang="en-US" sz="4000" b="0" u="none">
                <a:latin typeface="+mj-ea"/>
                <a:ea typeface="+mj-ea"/>
                <a:cs typeface="新細明體" panose="02020500000000000000" charset="-120"/>
              </a:rPr>
              <a:t>三  問疼痛</a:t>
            </a:r>
            <a:endParaRPr lang="zh-TW" altLang="en-US" sz="4000" b="0" u="none">
              <a:latin typeface="+mj-ea"/>
              <a:ea typeface="+mj-ea"/>
              <a:cs typeface="新細明體" panose="02020500000000000000" charset="-120"/>
            </a:endParaRPr>
          </a:p>
        </p:txBody>
      </p:sp>
      <p:sp>
        <p:nvSpPr>
          <p:cNvPr id="4" name="文字方塊 3"/>
          <p:cNvSpPr txBox="1"/>
          <p:nvPr/>
        </p:nvSpPr>
        <p:spPr>
          <a:xfrm>
            <a:off x="797560" y="5264150"/>
            <a:ext cx="11014075" cy="1554480"/>
          </a:xfrm>
          <a:prstGeom prst="rect">
            <a:avLst/>
          </a:prstGeom>
          <a:noFill/>
          <a:ln w="9525">
            <a:noFill/>
          </a:ln>
        </p:spPr>
        <p:txBody>
          <a:bodyPr wrap="square">
            <a:spAutoFit/>
          </a:bodyPr>
          <a:p>
            <a:pPr marL="1028065" indent="-1028065"/>
            <a:r>
              <a:rPr lang="zh-TW" altLang="en-US" sz="2400" b="0" u="none">
                <a:latin typeface="+mn-ea"/>
                <a:cs typeface="新細明體" panose="02020500000000000000" charset="-120"/>
              </a:rPr>
              <a:t>不通則痛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實證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外感六淫、氣滯、血瘀、痰飲、水濕、食積、石，蟲阻遏 臟腑，氣血，經脈</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發病急，劇痛，拒按，無休止</a:t>
            </a:r>
            <a:endParaRPr lang="zh-TW" altLang="en-US" sz="2400" b="0" u="none">
              <a:latin typeface="+mn-ea"/>
              <a:cs typeface="新細明體" panose="02020500000000000000" charset="-120"/>
            </a:endParaRPr>
          </a:p>
          <a:p>
            <a:pPr marL="1028065" indent="-1028065"/>
            <a:r>
              <a:rPr lang="zh-TW" altLang="en-US" sz="2400" b="0" u="none">
                <a:latin typeface="+mn-ea"/>
                <a:cs typeface="新細明體" panose="02020500000000000000" charset="-120"/>
              </a:rPr>
              <a:t>不榮則痛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虛證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氣血陰精、津液不足，臟腑組織失于濡潤滋養</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a:t>
            </a:r>
            <a:r>
              <a:rPr lang="zh-TW" altLang="en-US" sz="2400" b="0" u="none">
                <a:latin typeface="+mn-ea"/>
                <a:cs typeface="新細明體" panose="02020500000000000000" charset="-120"/>
              </a:rPr>
              <a:t>病程長， 發病緩，時發時止，多隱痛，喜按</a:t>
            </a:r>
            <a:endParaRPr lang="zh-TW" altLang="en-US" sz="2400">
              <a:latin typeface="+mn-e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24485" y="78105"/>
            <a:ext cx="11730990" cy="6847840"/>
          </a:xfrm>
          <a:prstGeom prst="rect">
            <a:avLst/>
          </a:prstGeom>
          <a:noFill/>
          <a:ln w="9525">
            <a:noFill/>
          </a:ln>
        </p:spPr>
        <p:txBody>
          <a:bodyPr wrap="square">
            <a:spAutoFit/>
          </a:bodyPr>
          <a:p>
            <a:pPr marL="0" indent="0" fontAlgn="auto">
              <a:lnSpc>
                <a:spcPts val="2800"/>
              </a:lnSpc>
            </a:pPr>
            <a:r>
              <a:rPr lang="en-US" altLang="zh-TW" sz="2200" b="0" u="none">
                <a:latin typeface="+mn-ea"/>
                <a:cs typeface="新細明體" panose="02020500000000000000" charset="-120"/>
              </a:rPr>
              <a:t>(</a:t>
            </a:r>
            <a:r>
              <a:rPr lang="zh-TW" altLang="en-US" sz="2200" b="0" u="none">
                <a:latin typeface="+mn-ea"/>
                <a:cs typeface="新細明體" panose="02020500000000000000" charset="-120"/>
              </a:rPr>
              <a:t>一</a:t>
            </a:r>
            <a:r>
              <a:rPr lang="en-US" altLang="zh-TW" sz="2200" b="0" u="none">
                <a:latin typeface="+mn-ea"/>
                <a:cs typeface="新細明體" panose="02020500000000000000" charset="-120"/>
              </a:rPr>
              <a:t>) </a:t>
            </a:r>
            <a:r>
              <a:rPr lang="zh-TW" altLang="en-US" sz="2200" b="0" u="none">
                <a:latin typeface="+mn-ea"/>
                <a:cs typeface="新細明體" panose="02020500000000000000" charset="-120"/>
              </a:rPr>
              <a:t>疼痛性質︰脹痛</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氣滯　刺痛</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血瘀　重痛</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濕　 </a:t>
            </a:r>
            <a:r>
              <a:rPr lang="zh-TW" altLang="en-US" sz="2200">
                <a:latin typeface="+mn-ea"/>
                <a:cs typeface="新細明體" panose="02020500000000000000" charset="-120"/>
                <a:sym typeface="+mn-ea"/>
              </a:rPr>
              <a:t>冷、絞痛</a:t>
            </a:r>
            <a:r>
              <a:rPr lang="en-US" altLang="zh-TW" sz="2200">
                <a:latin typeface="+mn-ea"/>
                <a:cs typeface="Wingdings" panose="05000000000000000000" charset="0"/>
                <a:sym typeface="+mn-ea"/>
              </a:rPr>
              <a:t> </a:t>
            </a:r>
            <a:r>
              <a:rPr lang="en-US" altLang="zh-TW" sz="2200">
                <a:latin typeface="+mn-ea"/>
                <a:cs typeface="Arial" panose="020B0604020202020204" pitchFamily="34" charset="0"/>
                <a:sym typeface="+mn-ea"/>
              </a:rPr>
              <a:t>→ </a:t>
            </a:r>
            <a:r>
              <a:rPr lang="zh-TW" altLang="en-US" sz="2200">
                <a:latin typeface="+mn-ea"/>
                <a:cs typeface="新細明體" panose="02020500000000000000" charset="-120"/>
                <a:sym typeface="+mn-ea"/>
              </a:rPr>
              <a:t>寒</a:t>
            </a:r>
            <a:r>
              <a:rPr lang="en-US" altLang="zh-TW" sz="2200">
                <a:latin typeface="+mn-ea"/>
                <a:cs typeface="新細明體" panose="02020500000000000000" charset="-120"/>
                <a:sym typeface="+mn-ea"/>
              </a:rPr>
              <a:t>(</a:t>
            </a:r>
            <a:r>
              <a:rPr lang="zh-TW" altLang="en-US" sz="2200">
                <a:latin typeface="+mn-ea"/>
                <a:cs typeface="新細明體" panose="02020500000000000000" charset="-120"/>
                <a:sym typeface="+mn-ea"/>
              </a:rPr>
              <a:t>蟲、石</a:t>
            </a:r>
            <a:r>
              <a:rPr lang="en-US" altLang="zh-TW" sz="2200">
                <a:latin typeface="+mn-ea"/>
                <a:cs typeface="新細明體" panose="02020500000000000000" charset="-120"/>
                <a:sym typeface="+mn-ea"/>
              </a:rPr>
              <a:t>)</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               </a:t>
            </a:r>
            <a:r>
              <a:rPr lang="zh-TW" altLang="en-US" sz="2200">
                <a:latin typeface="+mn-ea"/>
                <a:cs typeface="新細明體" panose="02020500000000000000" charset="-120"/>
                <a:sym typeface="+mn-ea"/>
              </a:rPr>
              <a:t>灼痛</a:t>
            </a:r>
            <a:r>
              <a:rPr lang="en-US" altLang="zh-TW" sz="2200">
                <a:latin typeface="+mn-ea"/>
                <a:cs typeface="Wingdings" panose="05000000000000000000" charset="0"/>
                <a:sym typeface="+mn-ea"/>
              </a:rPr>
              <a:t> </a:t>
            </a:r>
            <a:r>
              <a:rPr lang="en-US" altLang="zh-TW" sz="2200">
                <a:latin typeface="+mn-ea"/>
                <a:cs typeface="Arial" panose="020B0604020202020204" pitchFamily="34" charset="0"/>
                <a:sym typeface="+mn-ea"/>
              </a:rPr>
              <a:t>→ </a:t>
            </a:r>
            <a:r>
              <a:rPr lang="zh-TW" altLang="en-US" sz="2200">
                <a:latin typeface="+mn-ea"/>
                <a:cs typeface="新細明體" panose="02020500000000000000" charset="-120"/>
                <a:sym typeface="+mn-ea"/>
              </a:rPr>
              <a:t>熱</a:t>
            </a:r>
            <a:r>
              <a:rPr lang="zh-TW" altLang="en-US" sz="2200" b="0" u="none">
                <a:latin typeface="+mn-ea"/>
                <a:cs typeface="新細明體" panose="02020500000000000000" charset="-120"/>
              </a:rPr>
              <a:t>　  空、隱痛</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虛　  掣痛、竄痛</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肝、風、氣</a:t>
            </a:r>
            <a:endParaRPr lang="zh-TW" altLang="en-US"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a:t>
            </a:r>
            <a:r>
              <a:rPr lang="zh-TW" altLang="en-US" sz="2200" b="0" u="none">
                <a:latin typeface="+mn-ea"/>
                <a:cs typeface="新細明體" panose="02020500000000000000" charset="-120"/>
              </a:rPr>
              <a:t>二</a:t>
            </a:r>
            <a:r>
              <a:rPr lang="en-US" altLang="zh-TW" sz="2200" b="0" u="none">
                <a:latin typeface="+mn-ea"/>
                <a:cs typeface="新細明體" panose="02020500000000000000" charset="-120"/>
              </a:rPr>
              <a:t>) </a:t>
            </a:r>
            <a:r>
              <a:rPr lang="zh-TW" altLang="en-US" sz="2200" b="0" u="none">
                <a:latin typeface="+mn-ea"/>
                <a:cs typeface="新細明體" panose="02020500000000000000" charset="-120"/>
              </a:rPr>
              <a:t>疼痛部位：</a:t>
            </a:r>
            <a:endParaRPr lang="zh-TW" altLang="en-US"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1.</a:t>
            </a:r>
            <a:r>
              <a:rPr lang="zh-TW" altLang="en-US" sz="2200" b="0" u="none">
                <a:latin typeface="+mn-ea"/>
                <a:cs typeface="新細明體" panose="02020500000000000000" charset="-120"/>
              </a:rPr>
              <a:t>頭痛：</a:t>
            </a:r>
            <a:r>
              <a:rPr lang="en-US" altLang="zh-TW" sz="2200" b="0" u="none">
                <a:latin typeface="+mn-ea"/>
                <a:cs typeface="新細明體" panose="02020500000000000000" charset="-120"/>
              </a:rPr>
              <a:t>(1)</a:t>
            </a:r>
            <a:r>
              <a:rPr lang="zh-TW" altLang="en-US" sz="2200" b="0" u="none">
                <a:latin typeface="+mn-ea"/>
                <a:cs typeface="新細明體" panose="02020500000000000000" charset="-120"/>
              </a:rPr>
              <a:t>按部位鑒別：頭疼連項屬太陽經，前額眉棱骨屬陽明經，兩側屬少陽經，巔頂痛屬厥陰經</a:t>
            </a:r>
            <a:endParaRPr lang="zh-TW" altLang="en-US"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(2)</a:t>
            </a:r>
            <a:r>
              <a:rPr lang="zh-TW" altLang="en-US" sz="2200" b="0" u="none">
                <a:latin typeface="+mn-ea"/>
                <a:cs typeface="新細明體" panose="02020500000000000000" charset="-120"/>
              </a:rPr>
              <a:t>按性質鑒別：外感</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風寒，風熱，風濕</a:t>
            </a:r>
            <a:r>
              <a:rPr lang="en-US" altLang="zh-TW" sz="2200" b="0" u="none">
                <a:latin typeface="+mn-ea"/>
                <a:cs typeface="新細明體" panose="02020500000000000000" charset="-120"/>
              </a:rPr>
              <a:t>(</a:t>
            </a:r>
            <a:r>
              <a:rPr lang="zh-TW" altLang="en-US" sz="2200" b="0" u="none">
                <a:latin typeface="+mn-ea"/>
                <a:cs typeface="新細明體" panose="02020500000000000000" charset="-120"/>
              </a:rPr>
              <a:t>頭重如裹</a:t>
            </a:r>
            <a:r>
              <a:rPr lang="en-US" altLang="zh-TW" sz="2200" b="0" u="none">
                <a:latin typeface="+mn-ea"/>
                <a:cs typeface="新細明體" panose="02020500000000000000" charset="-120"/>
              </a:rPr>
              <a:t>)</a:t>
            </a:r>
            <a:endParaRPr lang="en-US" altLang="zh-TW"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              </a:t>
            </a:r>
            <a:r>
              <a:rPr lang="zh-TW" altLang="en-US" sz="2200" b="0" u="none">
                <a:latin typeface="+mn-ea"/>
                <a:cs typeface="新細明體" panose="02020500000000000000" charset="-120"/>
              </a:rPr>
              <a:t>內傷</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氣虛，血虛，腎虛，肝火，肝陽上亢，痰濁，瘀血</a:t>
            </a:r>
            <a:endParaRPr lang="zh-TW" altLang="en-US"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2.</a:t>
            </a:r>
            <a:r>
              <a:rPr lang="zh-TW" altLang="en-US" sz="2200" b="0" u="none">
                <a:latin typeface="+mn-ea"/>
                <a:cs typeface="新細明體" panose="02020500000000000000" charset="-120"/>
              </a:rPr>
              <a:t>胸痛：心，肺，</a:t>
            </a:r>
            <a:r>
              <a:rPr lang="en-US" altLang="zh-TW" sz="2200" b="0" u="none">
                <a:latin typeface="+mn-ea"/>
                <a:cs typeface="新細明體" panose="02020500000000000000" charset="-120"/>
              </a:rPr>
              <a:t>(</a:t>
            </a:r>
            <a:r>
              <a:rPr lang="zh-TW" altLang="en-US" sz="2200" b="0" u="none">
                <a:latin typeface="+mn-ea"/>
                <a:cs typeface="新細明體" panose="02020500000000000000" charset="-120"/>
              </a:rPr>
              <a:t>肝</a:t>
            </a:r>
            <a:r>
              <a:rPr lang="en-US" altLang="zh-TW" sz="2200" b="0" u="none">
                <a:latin typeface="+mn-ea"/>
                <a:cs typeface="新細明體" panose="02020500000000000000" charset="-120"/>
              </a:rPr>
              <a:t>)        </a:t>
            </a:r>
            <a:r>
              <a:rPr lang="zh-TW" altLang="en-US" sz="2200" b="0" u="none">
                <a:latin typeface="+mn-ea"/>
                <a:cs typeface="新細明體" panose="02020500000000000000" charset="-120"/>
              </a:rPr>
              <a:t>胸痹</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虛裏憋悶，胸痛徹背</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氣，血，寒，痰阻滯心脈        肺癰</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發熱胸痛，咳吐膿血腥臭痰</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熱毒壅肺</a:t>
            </a:r>
            <a:endParaRPr lang="zh-TW" altLang="en-US"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3.</a:t>
            </a:r>
            <a:r>
              <a:rPr lang="zh-TW" altLang="en-US" sz="2200" b="0" u="none">
                <a:latin typeface="+mn-ea"/>
                <a:cs typeface="新細明體" panose="02020500000000000000" charset="-120"/>
              </a:rPr>
              <a:t>脅痛：肝膽</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肝鬱氣滯，肝膽濕熱，肝膽火盛，懸飲</a:t>
            </a:r>
            <a:endParaRPr lang="zh-TW" altLang="en-US" sz="2200" b="0" u="none">
              <a:latin typeface="+mn-ea"/>
              <a:cs typeface="新細明體" panose="02020500000000000000" charset="-120"/>
            </a:endParaRPr>
          </a:p>
          <a:p>
            <a:pPr marL="0" indent="0" fontAlgn="auto">
              <a:lnSpc>
                <a:spcPts val="2800"/>
              </a:lnSpc>
            </a:pPr>
            <a:r>
              <a:rPr lang="en-US" altLang="zh-TW" sz="2200" b="0" u="none">
                <a:latin typeface="+mn-ea"/>
                <a:cs typeface="新細明體" panose="02020500000000000000" charset="-120"/>
              </a:rPr>
              <a:t>4.</a:t>
            </a:r>
            <a:r>
              <a:rPr lang="zh-TW" altLang="en-US" sz="2200" b="0" u="none">
                <a:latin typeface="+mn-ea"/>
                <a:cs typeface="新細明體" panose="02020500000000000000" charset="-120"/>
              </a:rPr>
              <a:t>胃痛：</a:t>
            </a:r>
            <a:r>
              <a:rPr lang="en-US" altLang="zh-TW" sz="2200" b="0" u="none">
                <a:latin typeface="+mn-ea"/>
                <a:cs typeface="新細明體" panose="02020500000000000000" charset="-120"/>
              </a:rPr>
              <a:t>(</a:t>
            </a:r>
            <a:r>
              <a:rPr lang="zh-TW" altLang="en-US" sz="2200" b="0" u="none">
                <a:latin typeface="+mn-ea"/>
                <a:cs typeface="新細明體" panose="02020500000000000000" charset="-120"/>
              </a:rPr>
              <a:t>脘痛，心下痛</a:t>
            </a:r>
            <a:r>
              <a:rPr lang="en-US" altLang="zh-TW" sz="2200" b="0" u="none">
                <a:latin typeface="+mn-ea"/>
                <a:cs typeface="新細明體" panose="02020500000000000000" charset="-120"/>
              </a:rPr>
              <a:t>) </a:t>
            </a:r>
            <a:r>
              <a:rPr lang="en-US" altLang="zh-TW" sz="2200" b="0" u="none">
                <a:latin typeface="+mn-ea"/>
                <a:cs typeface="Wingdings" panose="05000000000000000000" charset="0"/>
              </a:rPr>
              <a:t> </a:t>
            </a:r>
            <a:r>
              <a:rPr lang="en-US" altLang="zh-TW" sz="2200" b="0" u="none">
                <a:latin typeface="+mn-ea"/>
                <a:cs typeface="Arial" panose="020B0604020202020204" pitchFamily="34" charset="0"/>
              </a:rPr>
              <a:t>→ </a:t>
            </a:r>
            <a:r>
              <a:rPr lang="zh-TW" altLang="en-US" sz="2200" b="0" u="none">
                <a:latin typeface="+mn-ea"/>
                <a:cs typeface="新細明體" panose="02020500000000000000" charset="-120"/>
              </a:rPr>
              <a:t>寒熱虛實</a:t>
            </a:r>
            <a:r>
              <a:rPr lang="en-US" altLang="zh-TW" sz="2200" b="0" u="none">
                <a:latin typeface="+mn-ea"/>
                <a:cs typeface="新細明體" panose="02020500000000000000" charset="-120"/>
              </a:rPr>
              <a:t>(</a:t>
            </a:r>
            <a:r>
              <a:rPr lang="zh-TW" altLang="en-US" sz="2200" b="0" u="none">
                <a:latin typeface="+mn-ea"/>
                <a:cs typeface="新細明體" panose="02020500000000000000" charset="-120"/>
              </a:rPr>
              <a:t>氣滯，血瘀，食積</a:t>
            </a:r>
            <a:r>
              <a:rPr lang="en-US" altLang="zh-TW" sz="2200" b="0" u="none">
                <a:latin typeface="+mn-ea"/>
                <a:cs typeface="新細明體" panose="02020500000000000000" charset="-120"/>
              </a:rPr>
              <a:t>)</a:t>
            </a:r>
            <a:r>
              <a:rPr lang="zh-TW" altLang="en-US" sz="2200" b="0" u="none">
                <a:latin typeface="+mn-ea"/>
                <a:cs typeface="新細明體" panose="02020500000000000000" charset="-120"/>
              </a:rPr>
              <a:t>均可致痛，進食加劇，拒按爲實；進食緩解，喜按爲虛，喜冷爲熱，喜熱爲寒，脹痛爲氣滯，刺痛爲血瘀</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5. 腹痛︰(1)部位︰大腹—臍以上—脾胃</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                  小腹—臍以下—膀胱、胞宮、腸，腎</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                  少腹—小腹兩側—足厥陰肝經</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         (2)喜冷爲熱，喜熱爲寒，喜按爲虛，拒按爲實，脹痛無定處爲氣滯刺痛不移爲血瘀</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6. 背痛︰ 脊痛督脈損傷　項背風寒侵襲太陽經　肩背風濕</a:t>
            </a:r>
            <a:endParaRPr lang="zh-TW" altLang="en-US" sz="2200" b="0" u="none">
              <a:latin typeface="+mn-ea"/>
              <a:cs typeface="新細明體" panose="02020500000000000000" charset="-120"/>
            </a:endParaRPr>
          </a:p>
          <a:p>
            <a:pPr marL="0" indent="0" fontAlgn="auto">
              <a:lnSpc>
                <a:spcPts val="2800"/>
              </a:lnSpc>
            </a:pPr>
            <a:r>
              <a:rPr lang="zh-TW" altLang="en-US" sz="2200" b="0" u="none">
                <a:latin typeface="+mn-ea"/>
                <a:cs typeface="新細明體" panose="02020500000000000000" charset="-120"/>
              </a:rPr>
              <a:t>7. 腰痛︰ 腰脊(骨氐)部痹證、瘀血、腎虛　兩側腎虛</a:t>
            </a:r>
            <a:endParaRPr lang="zh-TW" altLang="en-US" sz="2200" b="0" u="none">
              <a:latin typeface="+mn-ea"/>
              <a:cs typeface="新細明體" panose="02020500000000000000" charset="-12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086100" y="66675"/>
            <a:ext cx="5080000" cy="701040"/>
          </a:xfrm>
          <a:prstGeom prst="rect">
            <a:avLst/>
          </a:prstGeom>
          <a:noFill/>
          <a:ln w="9525">
            <a:noFill/>
          </a:ln>
        </p:spPr>
        <p:txBody>
          <a:bodyPr>
            <a:spAutoFit/>
          </a:bodyPr>
          <a:p>
            <a:pPr marL="0" indent="0"/>
            <a:r>
              <a:rPr lang="zh-TW" altLang="en-US" sz="4000" b="0" u="none">
                <a:latin typeface="+mj-ea"/>
                <a:ea typeface="+mj-ea"/>
                <a:cs typeface="新細明體" panose="02020500000000000000" charset="-120"/>
              </a:rPr>
              <a:t>四 問頭身胸腹不適</a:t>
            </a:r>
            <a:endParaRPr lang="zh-TW" altLang="en-US" sz="4000" b="0" u="none">
              <a:latin typeface="+mj-ea"/>
              <a:ea typeface="+mj-ea"/>
              <a:cs typeface="新細明體" panose="02020500000000000000" charset="-120"/>
            </a:endParaRPr>
          </a:p>
        </p:txBody>
      </p:sp>
      <p:sp>
        <p:nvSpPr>
          <p:cNvPr id="2" name="文字方塊 1"/>
          <p:cNvSpPr txBox="1"/>
          <p:nvPr/>
        </p:nvSpPr>
        <p:spPr>
          <a:xfrm>
            <a:off x="725170" y="930275"/>
            <a:ext cx="10510520" cy="4663440"/>
          </a:xfrm>
          <a:prstGeom prst="rect">
            <a:avLst/>
          </a:prstGeom>
          <a:noFill/>
          <a:ln w="9525">
            <a:noFill/>
          </a:ln>
        </p:spPr>
        <p:txBody>
          <a:bodyPr wrap="square">
            <a:spAutoFit/>
          </a:bodyPr>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頭暈</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肝火上炎，肝陽上亢，氣虛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中氣不足</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，血虛，痰濕內阻，瘀血阻滯</a:t>
            </a:r>
            <a:endParaRPr lang="zh-TW" altLang="en-US"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胸悶</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胸痞</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－心，肺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心悸</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自感心跳、心慌、不安、不能自主</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心</a:t>
            </a:r>
            <a:endParaRPr lang="zh-TW" altLang="en-US" sz="2400" b="0" u="none">
              <a:latin typeface="+mn-ea"/>
              <a:cs typeface="新細明體" panose="02020500000000000000" charset="-120"/>
            </a:endParaRPr>
          </a:p>
          <a:p>
            <a:pPr marL="1200150" indent="-1200150" fontAlgn="auto">
              <a:lnSpc>
                <a:spcPts val="3000"/>
              </a:lnSpc>
            </a:pPr>
            <a:r>
              <a:rPr lang="zh-TW" altLang="en-US" sz="2400" b="0" u="none">
                <a:latin typeface="+mn-ea"/>
                <a:cs typeface="新細明體" panose="02020500000000000000" charset="-120"/>
              </a:rPr>
              <a:t>     驚悸</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因驚而悸   </a:t>
            </a:r>
            <a:endParaRPr lang="zh-TW" altLang="en-US" sz="2400" b="0" u="none">
              <a:latin typeface="+mn-ea"/>
              <a:cs typeface="新細明體" panose="02020500000000000000" charset="-120"/>
            </a:endParaRPr>
          </a:p>
          <a:p>
            <a:pPr marL="1200150" indent="-1200150" fontAlgn="auto">
              <a:lnSpc>
                <a:spcPts val="3000"/>
              </a:lnSpc>
            </a:pPr>
            <a:r>
              <a:rPr lang="zh-TW" altLang="en-US" sz="2400" b="0" u="none">
                <a:latin typeface="+mn-ea"/>
                <a:cs typeface="新細明體" panose="02020500000000000000" charset="-120"/>
              </a:rPr>
              <a:t>     怔忡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無驚而發，心跳劇烈，時間長，勞則發－驚嚇，心之氣、陽、</a:t>
            </a:r>
            <a:endParaRPr lang="zh-TW" altLang="en-US" sz="2400" b="0" u="none">
              <a:latin typeface="+mn-ea"/>
              <a:cs typeface="新細明體" panose="02020500000000000000" charset="-120"/>
            </a:endParaRPr>
          </a:p>
          <a:p>
            <a:pPr marL="1200150" indent="-1200150" fontAlgn="auto">
              <a:lnSpc>
                <a:spcPts val="3000"/>
              </a:lnSpc>
            </a:pPr>
            <a:r>
              <a:rPr lang="zh-TW" altLang="en-US" sz="2400" b="0" u="none">
                <a:latin typeface="+mn-ea"/>
                <a:cs typeface="新細明體" panose="02020500000000000000" charset="-120"/>
              </a:rPr>
              <a:t>           血不足，心脈痹阻，水氣淩心</a:t>
            </a:r>
            <a:endParaRPr lang="zh-TW" altLang="en-US"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四</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脅脹</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肝膽 </a:t>
            </a:r>
            <a:endParaRPr lang="zh-TW" altLang="en-US"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五</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脘痞</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自感胃脘脹悶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外無脹形</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六</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腹脹</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脾胃</a:t>
            </a:r>
            <a:endParaRPr lang="zh-TW" altLang="en-US"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七</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身重</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脾虛，濕困</a:t>
            </a:r>
            <a:endParaRPr lang="zh-TW" altLang="en-US" sz="2400" b="0" u="none">
              <a:latin typeface="+mn-ea"/>
              <a:cs typeface="新細明體" panose="02020500000000000000" charset="-120"/>
            </a:endParaRPr>
          </a:p>
          <a:p>
            <a:pPr marL="1200150" indent="-12001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八</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麻木</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氣血不足，肝風內動，濕痰瘀血阻絡</a:t>
            </a:r>
            <a:endParaRPr lang="zh-TW" altLang="en-US" sz="2400" b="0" u="none">
              <a:latin typeface="+mn-ea"/>
              <a:cs typeface="新細明體" panose="02020500000000000000" charset="-12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975100" y="67310"/>
            <a:ext cx="3344545" cy="701040"/>
          </a:xfrm>
          <a:prstGeom prst="rect">
            <a:avLst/>
          </a:prstGeom>
          <a:noFill/>
          <a:ln w="9525">
            <a:noFill/>
          </a:ln>
        </p:spPr>
        <p:txBody>
          <a:bodyPr wrap="square">
            <a:spAutoFit/>
          </a:bodyPr>
          <a:p>
            <a:pPr marL="0" indent="0"/>
            <a:r>
              <a:rPr lang="zh-TW" altLang="en-US" sz="4000" b="0" u="none">
                <a:latin typeface="+mj-ea"/>
                <a:ea typeface="+mj-ea"/>
                <a:cs typeface="新細明體" panose="02020500000000000000" charset="-120"/>
              </a:rPr>
              <a:t>五 問耳、目</a:t>
            </a:r>
            <a:endParaRPr lang="zh-TW" altLang="en-US" sz="4000" b="0" u="none">
              <a:latin typeface="+mj-ea"/>
              <a:ea typeface="+mj-ea"/>
              <a:cs typeface="新細明體" panose="02020500000000000000" charset="-120"/>
            </a:endParaRPr>
          </a:p>
        </p:txBody>
      </p:sp>
      <p:sp>
        <p:nvSpPr>
          <p:cNvPr id="2" name="文字方塊 1"/>
          <p:cNvSpPr txBox="1"/>
          <p:nvPr/>
        </p:nvSpPr>
        <p:spPr>
          <a:xfrm>
            <a:off x="708660" y="892810"/>
            <a:ext cx="10988040" cy="2529840"/>
          </a:xfrm>
          <a:prstGeom prst="rect">
            <a:avLst/>
          </a:prstGeom>
          <a:noFill/>
          <a:ln w="9525">
            <a:noFill/>
          </a:ln>
        </p:spPr>
        <p:txBody>
          <a:bodyPr wrap="square">
            <a:spAutoFit/>
          </a:bodyPr>
          <a:p>
            <a:pPr marL="323850" indent="-32385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耳鳴</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新病暴發，耳鳴如潮多爲肝膽火盛</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實   久病漸起，耳鳴如蟬多爲肝腎陰虧，腎精不足</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虛   耳聾</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漸聾多虛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腎精不足，暴聾多實</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肝膽火盛，外感溫病</a:t>
            </a:r>
            <a:endParaRPr lang="zh-TW" altLang="en-US" sz="2400" b="0" u="none">
              <a:latin typeface="+mn-ea"/>
              <a:cs typeface="新細明體" panose="02020500000000000000" charset="-120"/>
            </a:endParaRPr>
          </a:p>
          <a:p>
            <a:pPr marL="323850" indent="-323850"/>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問目 </a:t>
            </a:r>
            <a:endParaRPr lang="zh-TW" altLang="en-US" sz="2400" b="0" u="none">
              <a:latin typeface="+mn-ea"/>
              <a:cs typeface="新細明體" panose="02020500000000000000" charset="-120"/>
            </a:endParaRPr>
          </a:p>
          <a:p>
            <a:pPr marL="323850" indent="-323850"/>
            <a:r>
              <a:rPr lang="en-US" altLang="zh-TW" sz="2400" b="0" u="none">
                <a:latin typeface="+mn-ea"/>
                <a:cs typeface="新細明體" panose="02020500000000000000" charset="-120"/>
              </a:rPr>
              <a:t>1. </a:t>
            </a:r>
            <a:r>
              <a:rPr lang="zh-TW" altLang="en-US" sz="2400" b="0" u="none">
                <a:latin typeface="+mn-ea"/>
                <a:cs typeface="新細明體" panose="02020500000000000000" charset="-120"/>
              </a:rPr>
              <a:t>目痛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肝火，風熱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暴發火眼</a:t>
            </a:r>
            <a:r>
              <a:rPr lang="en-US" altLang="zh-TW" sz="2400" b="0" u="none">
                <a:latin typeface="+mn-ea"/>
                <a:cs typeface="新細明體" panose="02020500000000000000" charset="-120"/>
              </a:rPr>
              <a:t>)2. </a:t>
            </a:r>
            <a:r>
              <a:rPr lang="zh-TW" altLang="en-US" sz="2400" b="0" u="none">
                <a:latin typeface="+mn-ea"/>
                <a:cs typeface="新細明體" panose="02020500000000000000" charset="-120"/>
              </a:rPr>
              <a:t>目眩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風火上擾，痰濕上蒙清竅，清陽不升，肝腎不足，精血虧損</a:t>
            </a:r>
            <a:endParaRPr lang="zh-TW" altLang="en-US" sz="2400" b="0" u="none">
              <a:latin typeface="+mn-ea"/>
              <a:cs typeface="新細明體" panose="02020500000000000000" charset="-120"/>
            </a:endParaRPr>
          </a:p>
          <a:p>
            <a:pPr marL="323850" indent="-323850"/>
            <a:r>
              <a:rPr lang="zh-TW" altLang="en-US" sz="1600" b="0" u="none">
                <a:latin typeface="新細明體" panose="02020500000000000000" charset="-120"/>
                <a:ea typeface="新細明體" panose="02020500000000000000" charset="-120"/>
                <a:cs typeface="新細明體" panose="02020500000000000000" charset="-120"/>
              </a:rPr>
              <a:t> </a:t>
            </a:r>
            <a:endParaRPr lang="zh-TW" altLang="en-US"/>
          </a:p>
        </p:txBody>
      </p:sp>
      <p:sp>
        <p:nvSpPr>
          <p:cNvPr id="3" name="文字方塊 2"/>
          <p:cNvSpPr txBox="1"/>
          <p:nvPr/>
        </p:nvSpPr>
        <p:spPr>
          <a:xfrm>
            <a:off x="3889375" y="3658235"/>
            <a:ext cx="3430270" cy="701040"/>
          </a:xfrm>
          <a:prstGeom prst="rect">
            <a:avLst/>
          </a:prstGeom>
          <a:noFill/>
          <a:ln w="9525">
            <a:noFill/>
          </a:ln>
        </p:spPr>
        <p:txBody>
          <a:bodyPr wrap="square">
            <a:spAutoFit/>
          </a:bodyPr>
          <a:p>
            <a:pPr marL="0" indent="0"/>
            <a:r>
              <a:rPr lang="zh-TW" altLang="en-US" sz="4000" b="0" u="none">
                <a:latin typeface="+mj-ea"/>
                <a:ea typeface="+mj-ea"/>
                <a:cs typeface="新細明體" panose="02020500000000000000" charset="-120"/>
              </a:rPr>
              <a:t>六 問睡眠</a:t>
            </a:r>
            <a:endParaRPr lang="zh-TW" altLang="en-US" sz="4000" b="0" u="none">
              <a:latin typeface="+mj-ea"/>
              <a:ea typeface="+mj-ea"/>
              <a:cs typeface="新細明體" panose="02020500000000000000" charset="-120"/>
            </a:endParaRPr>
          </a:p>
        </p:txBody>
      </p:sp>
      <p:sp>
        <p:nvSpPr>
          <p:cNvPr id="4" name="文字方塊 3"/>
          <p:cNvSpPr txBox="1"/>
          <p:nvPr/>
        </p:nvSpPr>
        <p:spPr>
          <a:xfrm>
            <a:off x="939165" y="4436745"/>
            <a:ext cx="10099675" cy="1188720"/>
          </a:xfrm>
          <a:prstGeom prst="rect">
            <a:avLst/>
          </a:prstGeom>
          <a:noFill/>
          <a:ln w="9525">
            <a:noFill/>
          </a:ln>
        </p:spPr>
        <p:txBody>
          <a:bodyPr wrap="square">
            <a:spAutoFit/>
          </a:bodyPr>
          <a:p>
            <a:pPr marL="1209040" indent="-120904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失眠︰心血虛，心陰虛，痰熱內擾，心脾兩虛，心腎不交，</a:t>
            </a:r>
            <a:endParaRPr lang="zh-TW" altLang="en-US" sz="2400" b="0" u="none">
              <a:latin typeface="+mn-ea"/>
              <a:cs typeface="新細明體" panose="02020500000000000000" charset="-120"/>
            </a:endParaRPr>
          </a:p>
          <a:p>
            <a:pPr marL="1209040" indent="-1209040"/>
            <a:r>
              <a:rPr lang="zh-TW" altLang="en-US" sz="2400" b="0" u="none">
                <a:latin typeface="+mn-ea"/>
                <a:cs typeface="新細明體" panose="02020500000000000000" charset="-120"/>
              </a:rPr>
              <a:t>         「胃不和，臥不安」</a:t>
            </a:r>
            <a:endParaRPr lang="zh-TW" altLang="en-US" sz="2400" b="0" u="none">
              <a:latin typeface="+mn-ea"/>
              <a:cs typeface="新細明體" panose="02020500000000000000" charset="-120"/>
            </a:endParaRPr>
          </a:p>
          <a:p>
            <a:pPr marL="1209040" indent="-1209040"/>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嗜睡︰濕困脾，脾虛，心腎陽虛</a:t>
            </a:r>
            <a:endParaRPr lang="zh-TW" altLang="en-US" sz="2400" b="0" u="none">
              <a:latin typeface="+mn-ea"/>
              <a:cs typeface="新細明體" panose="02020500000000000000" charset="-12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3649345" y="-635"/>
            <a:ext cx="5080000" cy="701040"/>
          </a:xfrm>
          <a:prstGeom prst="rect">
            <a:avLst/>
          </a:prstGeom>
          <a:noFill/>
          <a:ln w="9525">
            <a:noFill/>
          </a:ln>
        </p:spPr>
        <p:txBody>
          <a:bodyPr>
            <a:spAutoFit/>
          </a:bodyPr>
          <a:p>
            <a:pPr marL="0" indent="0"/>
            <a:r>
              <a:rPr lang="zh-TW" altLang="en-US" sz="4000" b="0" u="none">
                <a:latin typeface="+mj-ea"/>
                <a:ea typeface="+mj-ea"/>
                <a:cs typeface="新細明體" panose="02020500000000000000" charset="-120"/>
              </a:rPr>
              <a:t>七  飲食與口味</a:t>
            </a:r>
            <a:endParaRPr lang="zh-TW" altLang="en-US" sz="4000" b="0" u="none">
              <a:latin typeface="+mj-ea"/>
              <a:ea typeface="+mj-ea"/>
              <a:cs typeface="新細明體" panose="02020500000000000000" charset="-120"/>
            </a:endParaRPr>
          </a:p>
        </p:txBody>
      </p:sp>
      <p:sp>
        <p:nvSpPr>
          <p:cNvPr id="2" name="文字方塊 1"/>
          <p:cNvSpPr txBox="1"/>
          <p:nvPr/>
        </p:nvSpPr>
        <p:spPr>
          <a:xfrm>
            <a:off x="459740" y="614680"/>
            <a:ext cx="11458575" cy="6309360"/>
          </a:xfrm>
          <a:prstGeom prst="rect">
            <a:avLst/>
          </a:prstGeom>
          <a:noFill/>
          <a:ln w="9525">
            <a:noFill/>
          </a:ln>
        </p:spPr>
        <p:txBody>
          <a:bodyPr wrap="square">
            <a:spAutoFit/>
          </a:bodyPr>
          <a:p>
            <a:pPr marL="247650" indent="-24765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口渴與飲水︰</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口渴爲熱，不渴爲寒</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2. </a:t>
            </a:r>
            <a:r>
              <a:rPr lang="zh-TW" altLang="en-US" sz="2400" b="0" u="none">
                <a:latin typeface="+mn-ea"/>
                <a:cs typeface="新細明體" panose="02020500000000000000" charset="-120"/>
              </a:rPr>
              <a:t>渴喜冷飲爲熱，渴喜熱飲爲陽虛︰痰濕阻遏，津不上承</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3. </a:t>
            </a:r>
            <a:r>
              <a:rPr lang="zh-TW" altLang="en-US" sz="2400" b="0" u="none">
                <a:latin typeface="+mn-ea"/>
                <a:cs typeface="新細明體" panose="02020500000000000000" charset="-120"/>
              </a:rPr>
              <a:t>渴不多飲，渴不欲飲，或渴而欲飲水入則吐</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濕熱，熱入營分，水逆證</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4. </a:t>
            </a:r>
            <a:r>
              <a:rPr lang="zh-TW" altLang="en-US" sz="2400" b="0" u="none">
                <a:latin typeface="+mn-ea"/>
                <a:cs typeface="新細明體" panose="02020500000000000000" charset="-120"/>
              </a:rPr>
              <a:t>多飲伴多食、多尿、消瘦</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消渴</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5. </a:t>
            </a:r>
            <a:r>
              <a:rPr lang="zh-TW" altLang="en-US" sz="2400" b="0" u="none">
                <a:latin typeface="+mn-ea"/>
                <a:cs typeface="新細明體" panose="02020500000000000000" charset="-120"/>
              </a:rPr>
              <a:t>但欲漱不欲咽</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瘀血內阻，津不上承</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a:t>
            </a:r>
            <a:r>
              <a:rPr lang="zh-TW" altLang="en-US" sz="2400" b="0" u="none">
                <a:latin typeface="+mn-ea"/>
                <a:cs typeface="新細明體" panose="02020500000000000000" charset="-120"/>
              </a:rPr>
              <a:t>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食欲與食量</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1. </a:t>
            </a:r>
            <a:r>
              <a:rPr lang="zh-TW" altLang="en-US" sz="2400" b="0" u="none">
                <a:latin typeface="+mn-ea"/>
                <a:cs typeface="新細明體" panose="02020500000000000000" charset="-120"/>
              </a:rPr>
              <a:t>納少</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納呆，不欲食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脾虛、濕困、食積</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厭食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惡聞食臭</a:t>
            </a: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噯腐吞酸</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食積胃脘</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厭油膩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肝膽濕熱</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噁心，嘔吐</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妊娠惡阻</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3. </a:t>
            </a:r>
            <a:r>
              <a:rPr lang="zh-TW" altLang="en-US" sz="2400" b="0" u="none">
                <a:latin typeface="+mn-ea"/>
                <a:cs typeface="新細明體" panose="02020500000000000000" charset="-120"/>
              </a:rPr>
              <a:t>消穀善饑</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多食易饑</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en-US" altLang="zh-TW" sz="2400" b="0" u="none">
                <a:latin typeface="+mn-ea"/>
                <a:cs typeface="新細明體" panose="02020500000000000000" charset="-120"/>
              </a:rPr>
              <a:t>(1).</a:t>
            </a:r>
            <a:r>
              <a:rPr lang="zh-TW" altLang="en-US" sz="2400" b="0" u="none">
                <a:latin typeface="+mn-ea"/>
                <a:cs typeface="新細明體" panose="02020500000000000000" charset="-120"/>
              </a:rPr>
              <a:t>胃火亢</a:t>
            </a: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消渴病</a:t>
            </a:r>
            <a:r>
              <a:rPr lang="en-US" altLang="zh-TW" sz="2400" b="0" u="none">
                <a:latin typeface="+mn-ea"/>
                <a:cs typeface="新細明體" panose="02020500000000000000" charset="-120"/>
              </a:rPr>
              <a:t>(3).</a:t>
            </a:r>
            <a:r>
              <a:rPr lang="zh-TW" altLang="en-US" sz="2400" b="0" u="none">
                <a:latin typeface="+mn-ea"/>
                <a:cs typeface="新細明體" panose="02020500000000000000" charset="-120"/>
              </a:rPr>
              <a:t>伴大便溏</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脾弱胃強</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4. </a:t>
            </a:r>
            <a:r>
              <a:rPr lang="zh-TW" altLang="en-US" sz="2400" b="0" u="none">
                <a:latin typeface="+mn-ea"/>
                <a:cs typeface="新細明體" panose="02020500000000000000" charset="-120"/>
              </a:rPr>
              <a:t>饑不欲食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胃陰虛</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5. </a:t>
            </a:r>
            <a:r>
              <a:rPr lang="zh-TW" altLang="en-US" sz="2400" b="0" u="none">
                <a:latin typeface="+mn-ea"/>
                <a:cs typeface="新細明體" panose="02020500000000000000" charset="-120"/>
              </a:rPr>
              <a:t>嗜食異物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蟲積</a:t>
            </a:r>
            <a:endParaRPr lang="zh-TW" altLang="en-US" sz="2400" b="0" u="none">
              <a:latin typeface="+mn-ea"/>
              <a:cs typeface="新細明體" panose="02020500000000000000" charset="-120"/>
            </a:endParaRPr>
          </a:p>
          <a:p>
            <a:pPr marL="247650" indent="-247650"/>
            <a:r>
              <a:rPr lang="en-US" altLang="zh-TW" sz="2400" b="0" u="none">
                <a:latin typeface="+mn-ea"/>
                <a:cs typeface="新細明體" panose="02020500000000000000" charset="-120"/>
              </a:rPr>
              <a:t>(</a:t>
            </a:r>
            <a:r>
              <a:rPr lang="zh-TW" altLang="en-US" sz="2400" b="0" u="none">
                <a:latin typeface="+mn-ea"/>
                <a:cs typeface="新細明體" panose="02020500000000000000" charset="-120"/>
              </a:rPr>
              <a:t>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口味︰口淡無味</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脾胃虛		口苦</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心、胃、肝膽</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247650" indent="-247650"/>
            <a:r>
              <a:rPr lang="zh-TW" altLang="en-US" sz="2400" b="0" u="none">
                <a:latin typeface="+mn-ea"/>
                <a:cs typeface="新細明體" panose="02020500000000000000" charset="-120"/>
              </a:rPr>
              <a:t>    口甜，粘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脾虛濕熱		      口酸</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肝胃不和，食積    口咸</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腎虛，水寒上泛</a:t>
            </a:r>
            <a:endParaRPr lang="zh-TW" altLang="en-US" sz="2400" b="0" u="none">
              <a:latin typeface="+mn-ea"/>
              <a:cs typeface="新細明體" panose="02020500000000000000" charset="-12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103370" y="58420"/>
            <a:ext cx="3591560" cy="701040"/>
          </a:xfrm>
          <a:prstGeom prst="rect">
            <a:avLst/>
          </a:prstGeom>
          <a:noFill/>
          <a:ln w="9525">
            <a:noFill/>
          </a:ln>
        </p:spPr>
        <p:txBody>
          <a:bodyPr wrap="square">
            <a:spAutoFit/>
          </a:bodyPr>
          <a:p>
            <a:pPr marL="76200" indent="-76200" algn="ctr"/>
            <a:r>
              <a:rPr lang="zh-TW" altLang="en-US" sz="4000" b="0" u="none">
                <a:latin typeface="+mn-ea"/>
                <a:cs typeface="新細明體" panose="02020500000000000000" charset="-120"/>
              </a:rPr>
              <a:t>八  問二便</a:t>
            </a:r>
            <a:endParaRPr lang="zh-TW" altLang="en-US" sz="4000" b="0" u="none">
              <a:latin typeface="+mn-ea"/>
              <a:cs typeface="新細明體" panose="02020500000000000000" charset="-120"/>
            </a:endParaRPr>
          </a:p>
        </p:txBody>
      </p:sp>
      <p:sp>
        <p:nvSpPr>
          <p:cNvPr id="2" name="文字方塊 1"/>
          <p:cNvSpPr txBox="1"/>
          <p:nvPr/>
        </p:nvSpPr>
        <p:spPr>
          <a:xfrm>
            <a:off x="511810" y="678180"/>
            <a:ext cx="11338560" cy="5806440"/>
          </a:xfrm>
          <a:prstGeom prst="rect">
            <a:avLst/>
          </a:prstGeom>
          <a:noFill/>
          <a:ln w="9525">
            <a:noFill/>
          </a:ln>
        </p:spPr>
        <p:txBody>
          <a:bodyPr wrap="square">
            <a:spAutoFit/>
          </a:bodyPr>
          <a:p>
            <a:pPr marL="247650" indent="-2476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大便︰</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便次異常</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便秘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熱結腸道</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，冷秘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陽虛寒凝</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，氣虛便秘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脾肺氣虛，大腸傳導無力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，血虛便秘</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大腸失潤</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，腸燥津虧</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大腸失潤</a:t>
            </a:r>
            <a:r>
              <a:rPr lang="en-US" altLang="zh-TW" sz="2400" b="0" u="none">
                <a:latin typeface="+mn-ea"/>
                <a:cs typeface="新細明體" panose="02020500000000000000" charset="-120"/>
              </a:rPr>
              <a:t>)(2) </a:t>
            </a:r>
            <a:r>
              <a:rPr lang="zh-TW" altLang="en-US" sz="2400" b="0" u="none">
                <a:latin typeface="+mn-ea"/>
                <a:cs typeface="新細明體" panose="02020500000000000000" charset="-120"/>
              </a:rPr>
              <a:t>泄瀉︰寒濕瀉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水樣瀉，腹脹腸鳴，腹痛          傷食瀉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噯腐吞酸，大便酸腐，瀉後痛減          濕熱瀉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便如黃糜，醬色而粘，灼肛或下利膿血，裏急後重          肝脾不調</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腹痛即瀉，瀉後痛減，與情志變化相關          脾虛瀉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 </a:t>
            </a:r>
            <a:r>
              <a:rPr lang="zh-TW" altLang="en-US" sz="2400" b="0" u="none">
                <a:latin typeface="+mn-ea"/>
                <a:cs typeface="新細明體" panose="02020500000000000000" charset="-120"/>
              </a:rPr>
              <a:t>便稀溏，或下利清穀，伴納少，腹脹，氣短，神疲，乏力          腎陽虛瀉</a:t>
            </a:r>
            <a:r>
              <a:rPr lang="en-US" altLang="zh-TW" sz="2400" b="0" u="none">
                <a:latin typeface="+mn-ea"/>
                <a:cs typeface="Wingdings" panose="05000000000000000000" charset="0"/>
              </a:rPr>
              <a:t> </a:t>
            </a:r>
            <a:r>
              <a:rPr lang="en-US" altLang="zh-TW" sz="2400" b="0" u="none">
                <a:latin typeface="+mn-ea"/>
                <a:cs typeface="Arial" panose="020B0604020202020204" pitchFamily="34" charset="0"/>
              </a:rPr>
              <a:t>→</a:t>
            </a:r>
            <a:r>
              <a:rPr lang="zh-TW" altLang="en-US" sz="2400" b="0" u="none">
                <a:latin typeface="+mn-ea"/>
                <a:cs typeface="新細明體" panose="02020500000000000000" charset="-120"/>
              </a:rPr>
              <a:t>五更泄</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黎明即瀉，下利清谷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完穀不化</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，伴畏寒肢冷    腰膝酸軟</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便質異常︰完穀不化</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脾腎陽虛，時幹時稀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肝脾不調，先幹後稀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脾虛，膿血便</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痢疾</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大腸濕熱</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(4) </a:t>
            </a:r>
            <a:r>
              <a:rPr lang="zh-TW" altLang="en-US" sz="2400" b="0" u="none">
                <a:latin typeface="+mn-ea"/>
                <a:cs typeface="新細明體" panose="02020500000000000000" charset="-120"/>
              </a:rPr>
              <a:t>排便異常感︰裏急後重</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痢疾 灼肛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大腸濕熱，排便不爽</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大腸濕熱，肝脾不調，滑瀉、失禁</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久瀉、脾腎陽虛，脫肛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中氣下陷</a:t>
            </a:r>
            <a:endParaRPr lang="zh-TW" altLang="en-US" sz="2400" b="0" u="none">
              <a:latin typeface="+mn-ea"/>
              <a:cs typeface="新細明體" panose="02020500000000000000" charset="-12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589280" y="330835"/>
            <a:ext cx="11125200" cy="5806440"/>
          </a:xfrm>
          <a:prstGeom prst="rect">
            <a:avLst/>
          </a:prstGeom>
          <a:noFill/>
          <a:ln w="9525">
            <a:noFill/>
          </a:ln>
        </p:spPr>
        <p:txBody>
          <a:bodyPr wrap="square">
            <a:spAutoFit/>
          </a:bodyPr>
          <a:p>
            <a:pPr marL="247650" indent="-247650" fontAlgn="auto">
              <a:lnSpc>
                <a:spcPts val="3000"/>
              </a:lnSpc>
            </a:pPr>
            <a:r>
              <a:rPr lang="en-US" altLang="zh-TW" sz="2400" b="0" u="none">
                <a:latin typeface="+mn-ea"/>
                <a:cs typeface="新細明體" panose="02020500000000000000" charset="-120"/>
              </a:rPr>
              <a:t>(</a:t>
            </a: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小便</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尿量：	</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多尿</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虛寒</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腎陽虛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，消渴</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少尿</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熱盛津傷，汗、吐、下津傷，伴浮腫</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肺脾腎功能失常，水濕內停</a:t>
            </a:r>
            <a:endParaRPr lang="zh-TW" altLang="en-US" sz="2400" b="0" u="none">
              <a:latin typeface="+mn-ea"/>
              <a:cs typeface="新細明體" panose="02020500000000000000" charset="-120"/>
            </a:endParaRPr>
          </a:p>
          <a:p>
            <a:pPr marL="247650" indent="-247650" fontAlgn="auto">
              <a:lnSpc>
                <a:spcPts val="3000"/>
              </a:lnSpc>
            </a:pPr>
            <a:endParaRPr lang="en-US" altLang="zh-TW"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尿次異常：</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小便頻數：</a:t>
            </a:r>
            <a:r>
              <a:rPr lang="en-US" altLang="zh-TW" sz="2400" b="0" u="none">
                <a:latin typeface="+mn-ea"/>
                <a:cs typeface="新細明體" panose="02020500000000000000" charset="-120"/>
              </a:rPr>
              <a:t>a.</a:t>
            </a:r>
            <a:r>
              <a:rPr lang="zh-TW" altLang="en-US" sz="2400" b="0" u="none">
                <a:latin typeface="+mn-ea"/>
                <a:cs typeface="新細明體" panose="02020500000000000000" charset="-120"/>
              </a:rPr>
              <a:t>短赤急迫</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膀胱濕熱</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              b.</a:t>
            </a:r>
            <a:r>
              <a:rPr lang="zh-TW" altLang="en-US" sz="2400" b="0" u="none">
                <a:latin typeface="+mn-ea"/>
                <a:cs typeface="新細明體" panose="02020500000000000000" charset="-120"/>
              </a:rPr>
              <a:t>色清，通暢，夜尿多</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腎陽虛，腎氣不固</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癃閉－小便點滴而出爲癃，點滴不出爲閉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腎陽虛，濕熱，瘀血，石</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3. </a:t>
            </a:r>
            <a:r>
              <a:rPr lang="zh-TW" altLang="en-US" sz="2400" b="0" u="none">
                <a:latin typeface="+mn-ea"/>
                <a:cs typeface="新細明體" panose="02020500000000000000" charset="-120"/>
              </a:rPr>
              <a:t>排尿異常感：</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淋證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澀痛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熱，急，痛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膀胱濕熱</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熱、氣、血、石、膏、勞</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餘瀝不盡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小便後點滴不盡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腎氣不固</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小便失禁</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清醒時小便失控</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腎氣不固</a:t>
            </a:r>
            <a:endParaRPr lang="zh-TW" altLang="en-US" sz="2400" b="0" u="none">
              <a:latin typeface="+mn-ea"/>
              <a:cs typeface="新細明體" panose="02020500000000000000" charset="-120"/>
            </a:endParaRPr>
          </a:p>
          <a:p>
            <a:pPr marL="247650" indent="-247650" fontAlgn="auto">
              <a:lnSpc>
                <a:spcPts val="3000"/>
              </a:lnSpc>
            </a:pPr>
            <a:r>
              <a:rPr lang="en-US" altLang="zh-TW" sz="2400" b="0" u="none">
                <a:latin typeface="+mn-ea"/>
                <a:cs typeface="新細明體" panose="02020500000000000000" charset="-120"/>
              </a:rPr>
              <a:t>(4) </a:t>
            </a:r>
            <a:r>
              <a:rPr lang="zh-TW" altLang="en-US" sz="2400" b="0" u="none">
                <a:latin typeface="+mn-ea"/>
                <a:cs typeface="新細明體" panose="02020500000000000000" charset="-120"/>
              </a:rPr>
              <a:t>遺尿</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睡中小便自行排出</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腎氣不固</a:t>
            </a:r>
            <a:endParaRPr lang="zh-TW" altLang="en-US" sz="2400" b="0" u="none">
              <a:latin typeface="+mn-ea"/>
              <a:cs typeface="新細明體" panose="02020500000000000000" charset="-12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043045" y="6985"/>
            <a:ext cx="3626485" cy="701040"/>
          </a:xfrm>
          <a:prstGeom prst="rect">
            <a:avLst/>
          </a:prstGeom>
          <a:noFill/>
          <a:ln w="9525">
            <a:noFill/>
          </a:ln>
        </p:spPr>
        <p:txBody>
          <a:bodyPr wrap="square">
            <a:spAutoFit/>
          </a:bodyPr>
          <a:p>
            <a:pPr marL="0" indent="0" algn="ctr"/>
            <a:r>
              <a:rPr lang="zh-TW" altLang="en-US" sz="4000" b="0" u="none">
                <a:latin typeface="+mn-ea"/>
                <a:cs typeface="新細明體" panose="02020500000000000000" charset="-120"/>
              </a:rPr>
              <a:t>九  問經帶</a:t>
            </a:r>
            <a:endParaRPr lang="zh-TW" altLang="en-US" sz="4000" b="0" u="none">
              <a:latin typeface="+mn-ea"/>
              <a:cs typeface="新細明體" panose="02020500000000000000" charset="-120"/>
            </a:endParaRPr>
          </a:p>
        </p:txBody>
      </p:sp>
      <p:sp>
        <p:nvSpPr>
          <p:cNvPr id="2" name="文字方塊 1"/>
          <p:cNvSpPr txBox="1"/>
          <p:nvPr/>
        </p:nvSpPr>
        <p:spPr>
          <a:xfrm>
            <a:off x="328295" y="587375"/>
            <a:ext cx="11774805" cy="6187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月經：</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．經期異常：</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月經先期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提前</a:t>
            </a:r>
            <a:r>
              <a:rPr lang="en-US" altLang="zh-TW" sz="2400" b="0" u="none">
                <a:latin typeface="+mn-ea"/>
                <a:cs typeface="新細明體" panose="02020500000000000000" charset="-120"/>
              </a:rPr>
              <a:t>8-9</a:t>
            </a:r>
            <a:r>
              <a:rPr lang="zh-TW" altLang="en-US" sz="2400" b="0" u="none">
                <a:latin typeface="+mn-ea"/>
                <a:cs typeface="新細明體" panose="02020500000000000000" charset="-120"/>
              </a:rPr>
              <a:t>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熱擾沖任，脾不統血</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月經後期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延後</a:t>
            </a:r>
            <a:r>
              <a:rPr lang="en-US" altLang="zh-TW" sz="2400" b="0" u="none">
                <a:latin typeface="+mn-ea"/>
                <a:cs typeface="新細明體" panose="02020500000000000000" charset="-120"/>
              </a:rPr>
              <a:t>8-9</a:t>
            </a:r>
            <a:r>
              <a:rPr lang="zh-TW" altLang="en-US" sz="2400" b="0" u="none">
                <a:latin typeface="+mn-ea"/>
                <a:cs typeface="新細明體" panose="02020500000000000000" charset="-120"/>
              </a:rPr>
              <a:t>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氣血不足，氣滯血瘀，寒凝血瘀</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經期錯亂</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先後不定期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肝鬱氣滯，脾腎兩虛，瘀血阻滯</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 經量異常：</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 </a:t>
            </a:r>
            <a:r>
              <a:rPr lang="zh-TW" altLang="en-US" sz="2400" b="0" u="none">
                <a:latin typeface="+mn-ea"/>
                <a:cs typeface="新細明體" panose="02020500000000000000" charset="-120"/>
              </a:rPr>
              <a:t>過多－熱擾沖任，脾氣不攝，瘀阻胞絡。</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 </a:t>
            </a:r>
            <a:r>
              <a:rPr lang="zh-TW" altLang="en-US" sz="2400" b="0" u="none">
                <a:latin typeface="+mn-ea"/>
                <a:cs typeface="新細明體" panose="02020500000000000000" charset="-120"/>
              </a:rPr>
              <a:t>崩漏－不在行經期，陰道大量出血。量多勢急爲崩</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崩中</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，勢緩，量少，淋漓不止爲漏</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漏下</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熱傷沖任，脾腎氣虛，瘀阻沖任。</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 </a:t>
            </a:r>
            <a:r>
              <a:rPr lang="zh-TW" altLang="en-US" sz="2400" b="0" u="none">
                <a:latin typeface="+mn-ea"/>
                <a:cs typeface="新細明體" panose="02020500000000000000" charset="-120"/>
              </a:rPr>
              <a:t>過少－血虛，腎虛，寒凝血瘀，痰濕阻滯。</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(4) </a:t>
            </a:r>
            <a:r>
              <a:rPr lang="zh-TW" altLang="en-US" sz="2400" b="0" u="none">
                <a:latin typeface="+mn-ea"/>
                <a:cs typeface="新細明體" panose="02020500000000000000" charset="-120"/>
              </a:rPr>
              <a:t>閉經－在行經年齡，三個月以上不來者  </a:t>
            </a:r>
            <a:r>
              <a:rPr lang="zh-TW" altLang="en-US" sz="2400" b="0" u="none">
                <a:latin typeface="+mn-ea"/>
                <a:cs typeface="Arial" panose="020B0604020202020204" pitchFamily="34" charset="0"/>
              </a:rPr>
              <a:t>→ </a:t>
            </a:r>
            <a:r>
              <a:rPr lang="zh-TW" altLang="en-US" sz="2400" b="0" u="none">
                <a:latin typeface="+mn-ea"/>
                <a:cs typeface="新細明體" panose="02020500000000000000" charset="-120"/>
              </a:rPr>
              <a:t>氣血虧，氣滯血瘀，寒凝血瘀，痰濕阻滯。</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．經色、經質異常：</a:t>
            </a:r>
            <a:endParaRPr lang="zh-TW" altLang="en-US" sz="2400" b="0" u="none">
              <a:latin typeface="+mn-ea"/>
              <a:cs typeface="新細明體" panose="02020500000000000000" charset="-120"/>
            </a:endParaRPr>
          </a:p>
          <a:p>
            <a:pPr marL="0" indent="0" fontAlgn="auto">
              <a:lnSpc>
                <a:spcPts val="3000"/>
              </a:lnSpc>
            </a:pPr>
            <a:r>
              <a:rPr lang="zh-TW" altLang="en-US" sz="2400" b="0" u="none">
                <a:latin typeface="+mn-ea"/>
                <a:cs typeface="新細明體" panose="02020500000000000000" charset="-120"/>
              </a:rPr>
              <a:t>   淡紅質稀爲血虛，深紅質稠爲血熱，紫暗有塊爲血瘀。</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．痛經：經前痛爲實</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氣滯，血瘀，陽虛寒凝；         經後痛爲虛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氣血兩虛，多隱痛。</a:t>
            </a:r>
            <a:endParaRPr lang="zh-TW" altLang="en-US" sz="2400">
              <a:latin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734695" y="485775"/>
            <a:ext cx="11132820" cy="1996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二．帶下：白帶－色白，量多，質稀－脾腎陽虛，寒濕下注。黃帶－色黃，質稠，臭穢－濕熱下注。赤白帶－赤白雜見－肝經鬱熱，濕熱下注。 </a:t>
            </a:r>
            <a:endParaRPr lang="zh-TW" altLang="en-US" sz="2400" b="0" u="none">
              <a:latin typeface="+mn-ea"/>
              <a:cs typeface="新細明體" panose="02020500000000000000" charset="-12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5223510" y="-34290"/>
            <a:ext cx="1497330" cy="822960"/>
          </a:xfrm>
          <a:prstGeom prst="rect">
            <a:avLst/>
          </a:prstGeom>
          <a:noFill/>
          <a:ln w="9525">
            <a:noFill/>
          </a:ln>
        </p:spPr>
        <p:txBody>
          <a:bodyPr wrap="square">
            <a:spAutoFit/>
          </a:bodyPr>
          <a:p>
            <a:pPr marL="0" indent="0"/>
            <a:r>
              <a:rPr lang="zh-TW" altLang="en-US" sz="4800" b="0" u="none">
                <a:latin typeface="+mj-ea"/>
                <a:ea typeface="+mj-ea"/>
                <a:cs typeface="新細明體" panose="02020500000000000000" charset="-120"/>
              </a:rPr>
              <a:t>脈診</a:t>
            </a:r>
            <a:endParaRPr lang="zh-TW" altLang="en-US" sz="4800" b="0" u="none">
              <a:latin typeface="+mj-ea"/>
              <a:ea typeface="+mj-ea"/>
              <a:cs typeface="新細明體" panose="02020500000000000000" charset="-120"/>
            </a:endParaRPr>
          </a:p>
        </p:txBody>
      </p:sp>
      <p:sp>
        <p:nvSpPr>
          <p:cNvPr id="2" name="文字方塊 1"/>
          <p:cNvSpPr txBox="1"/>
          <p:nvPr/>
        </p:nvSpPr>
        <p:spPr>
          <a:xfrm>
            <a:off x="332740" y="866140"/>
            <a:ext cx="11680825" cy="5821680"/>
          </a:xfrm>
          <a:prstGeom prst="rect">
            <a:avLst/>
          </a:prstGeom>
          <a:noFill/>
          <a:ln w="9525">
            <a:noFill/>
          </a:ln>
        </p:spPr>
        <p:txBody>
          <a:bodyPr wrap="square">
            <a:spAutoFit/>
          </a:bodyPr>
          <a:p>
            <a:pPr marL="228600" indent="-228600"/>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寸口診法爲什麽能反映五臟六腑的病變</a:t>
            </a:r>
            <a:endParaRPr lang="zh-TW" altLang="en-US" sz="2400" b="0" u="none">
              <a:latin typeface="+mn-ea"/>
              <a:cs typeface="新細明體" panose="02020500000000000000" charset="-120"/>
            </a:endParaRPr>
          </a:p>
          <a:p>
            <a:pPr marL="228600" indent="-228600"/>
            <a:r>
              <a:rPr lang="en-US" altLang="zh-TW" sz="2400" b="0" u="none">
                <a:latin typeface="+mn-ea"/>
                <a:cs typeface="新細明體" panose="02020500000000000000" charset="-120"/>
              </a:rPr>
              <a:t>1. </a:t>
            </a:r>
            <a:r>
              <a:rPr lang="zh-TW" altLang="en-US" sz="2400" b="0" u="none">
                <a:latin typeface="+mn-ea"/>
                <a:cs typeface="新細明體" panose="02020500000000000000" charset="-120"/>
              </a:rPr>
              <a:t>寸口位於手太陰肺經的原穴，脈之大會。手太陰肺經起於中焦，可反映胃氣強弱。</a:t>
            </a:r>
            <a:endParaRPr lang="zh-TW" altLang="en-US" sz="2400" b="0" u="none">
              <a:latin typeface="+mn-ea"/>
              <a:cs typeface="新細明體" panose="02020500000000000000" charset="-120"/>
            </a:endParaRPr>
          </a:p>
          <a:p>
            <a:pPr marL="228600" indent="-228600"/>
            <a:r>
              <a:rPr lang="en-US" altLang="zh-TW" sz="2400" b="0" u="none">
                <a:latin typeface="+mn-ea"/>
                <a:cs typeface="新細明體" panose="02020500000000000000" charset="-120"/>
              </a:rPr>
              <a:t>2. </a:t>
            </a:r>
            <a:r>
              <a:rPr lang="zh-TW" altLang="en-US" sz="2400" b="0" u="none">
                <a:latin typeface="+mn-ea"/>
                <a:cs typeface="新細明體" panose="02020500000000000000" charset="-120"/>
              </a:rPr>
              <a:t>百脈朝會於肺 二</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寸、關、尺的定位︰腕後高骨定關，關前爲寸，關後爲尺 三</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寸關尺分候臟腑：</a:t>
            </a:r>
            <a:endParaRPr lang="zh-TW" altLang="en-US" sz="2400" b="0" u="none">
              <a:latin typeface="+mn-ea"/>
              <a:cs typeface="新細明體" panose="02020500000000000000" charset="-120"/>
            </a:endParaRPr>
          </a:p>
          <a:p>
            <a:pPr marL="228600" indent="-228600"/>
            <a:r>
              <a:rPr lang="zh-TW" altLang="en-US" sz="2400" b="0" u="none">
                <a:latin typeface="+mn-ea"/>
                <a:cs typeface="新細明體" panose="02020500000000000000" charset="-120"/>
              </a:rPr>
              <a:t>     左寸︰心與小腸		右寸：肺與大腸   左關：肝與膽		      右關︰脾與胃   左尺︰腎與膀胱		右尺：腎與命門 四</a:t>
            </a:r>
            <a:r>
              <a:rPr lang="en-US" altLang="zh-TW" sz="2400" b="0" u="none">
                <a:latin typeface="+mn-ea"/>
                <a:cs typeface="新細明體" panose="02020500000000000000" charset="-120"/>
              </a:rPr>
              <a:t>. </a:t>
            </a:r>
            <a:r>
              <a:rPr lang="zh-TW" altLang="en-US" sz="2400" b="0" u="none">
                <a:latin typeface="+mn-ea"/>
                <a:cs typeface="新細明體" panose="02020500000000000000" charset="-120"/>
              </a:rPr>
              <a:t>指法︰	</a:t>
            </a:r>
            <a:endParaRPr lang="zh-TW" altLang="en-US" sz="2400" b="0" u="none">
              <a:latin typeface="+mn-ea"/>
              <a:cs typeface="新細明體" panose="02020500000000000000" charset="-120"/>
            </a:endParaRPr>
          </a:p>
          <a:p>
            <a:pPr marL="228600" indent="-228600"/>
            <a:r>
              <a:rPr lang="en-US" altLang="zh-TW" sz="2400" b="0" u="none">
                <a:latin typeface="+mn-ea"/>
                <a:cs typeface="新細明體" panose="02020500000000000000" charset="-120"/>
              </a:rPr>
              <a:t>1.</a:t>
            </a:r>
            <a:r>
              <a:rPr lang="zh-TW" altLang="en-US" sz="2400" b="0" u="none">
                <a:latin typeface="+mn-ea"/>
                <a:cs typeface="新細明體" panose="02020500000000000000" charset="-120"/>
              </a:rPr>
              <a:t>三指平齊︰中指定關，食指定寸，無名指定尺，以指目按脈脊</a:t>
            </a:r>
            <a:endParaRPr lang="zh-TW" altLang="en-US" sz="2400" b="0" u="none">
              <a:latin typeface="+mn-ea"/>
              <a:cs typeface="新細明體" panose="02020500000000000000" charset="-120"/>
            </a:endParaRPr>
          </a:p>
          <a:p>
            <a:pPr marL="228600" indent="-228600"/>
            <a:r>
              <a:rPr lang="en-US" altLang="zh-TW" sz="2400" b="0" u="none">
                <a:latin typeface="+mn-ea"/>
                <a:cs typeface="新細明體" panose="02020500000000000000" charset="-120"/>
              </a:rPr>
              <a:t>2.</a:t>
            </a:r>
            <a:r>
              <a:rPr lang="zh-TW" altLang="en-US" sz="2400" b="0" u="none">
                <a:latin typeface="+mn-ea"/>
                <a:cs typeface="新細明體" panose="02020500000000000000" charset="-120"/>
              </a:rPr>
              <a:t>舉、按︰輕取－浮取爲舉，重取－沈取爲按，中等力度爲中取</a:t>
            </a:r>
            <a:endParaRPr lang="zh-TW" altLang="en-US" sz="2400" b="0" u="none">
              <a:latin typeface="+mn-ea"/>
              <a:cs typeface="新細明體" panose="02020500000000000000" charset="-120"/>
            </a:endParaRPr>
          </a:p>
          <a:p>
            <a:pPr marL="228600" indent="-228600"/>
            <a:r>
              <a:rPr lang="zh-TW" altLang="en-US" sz="2000" b="0" u="none">
                <a:latin typeface="+mn-ea"/>
                <a:cs typeface="新細明體" panose="02020500000000000000" charset="-120"/>
              </a:rPr>
              <a:t> </a:t>
            </a:r>
            <a:endParaRPr lang="zh-TW" altLang="en-US" sz="2000" b="0" u="none">
              <a:latin typeface="+mn-ea"/>
              <a:cs typeface="新細明體" panose="02020500000000000000" charset="-120"/>
            </a:endParaRPr>
          </a:p>
          <a:p>
            <a:endParaRPr lang="zh-TW" altLang="en-US" sz="2000" b="0" u="none">
              <a:latin typeface="+mn-ea"/>
              <a:cs typeface="新細明體" panose="02020500000000000000" charset="-12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2" name="文字方塊 1"/>
          <p:cNvSpPr txBox="1"/>
          <p:nvPr/>
        </p:nvSpPr>
        <p:spPr>
          <a:xfrm>
            <a:off x="499110" y="99695"/>
            <a:ext cx="10877550" cy="6568440"/>
          </a:xfrm>
          <a:prstGeom prst="rect">
            <a:avLst/>
          </a:prstGeom>
          <a:noFill/>
        </p:spPr>
        <p:txBody>
          <a:bodyPr wrap="square" rtlCol="0" anchor="t">
            <a:spAutoFit/>
          </a:bodyPr>
          <a:p>
            <a:pPr marL="228600" indent="-228600" fontAlgn="auto">
              <a:lnSpc>
                <a:spcPts val="3000"/>
              </a:lnSpc>
            </a:pPr>
            <a:r>
              <a:rPr lang="zh-TW" altLang="en-US" sz="2400">
                <a:latin typeface="+mn-ea"/>
                <a:cs typeface="新細明體" panose="02020500000000000000" charset="-120"/>
                <a:sym typeface="+mn-ea"/>
              </a:rPr>
              <a:t>五</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平息：以醫者一呼一吸</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一息</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來計算患者脈跳次</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至</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數，正常人一息四至，間或五至 </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六</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診脈時間：平旦爲佳，一部脈不少於五十動</a:t>
            </a:r>
            <a:r>
              <a:rPr lang="en-US" altLang="zh-TW" sz="2400">
                <a:latin typeface="+mn-ea"/>
                <a:cs typeface="新細明體" panose="02020500000000000000" charset="-120"/>
                <a:sym typeface="+mn-ea"/>
              </a:rPr>
              <a:t>(1</a:t>
            </a:r>
            <a:r>
              <a:rPr lang="zh-TW" altLang="en-US" sz="2400">
                <a:latin typeface="+mn-ea"/>
                <a:cs typeface="新細明體" panose="02020500000000000000" charset="-120"/>
                <a:sym typeface="+mn-ea"/>
              </a:rPr>
              <a:t>分</a:t>
            </a:r>
            <a:r>
              <a:rPr lang="en-US" altLang="zh-TW" sz="2400">
                <a:latin typeface="+mn-ea"/>
                <a:cs typeface="新細明體" panose="02020500000000000000" charset="-120"/>
                <a:sym typeface="+mn-ea"/>
              </a:rPr>
              <a:t>) </a:t>
            </a:r>
            <a:endParaRPr lang="en-US" altLang="zh-TW"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七</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構成脈象的八個要素：脈位、至數、脈長、脈力、脈寬、流利度、緊張度、均勻度</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八</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正常脈象：胃、神、根	胃</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不快不慢，不大不小，不強不弱，從容和緩，流利	神</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柔和有力，節律一致	根</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尺脈有力，沈取不絕</a:t>
            </a:r>
            <a:endParaRPr lang="zh-TW" altLang="en-US" sz="2400">
              <a:latin typeface="+mn-ea"/>
              <a:cs typeface="新細明體" panose="02020500000000000000" charset="-120"/>
              <a:sym typeface="+mn-ea"/>
            </a:endParaRPr>
          </a:p>
          <a:p>
            <a:pPr marL="228600" indent="-228600" fontAlgn="auto">
              <a:lnSpc>
                <a:spcPts val="3000"/>
              </a:lnSpc>
            </a:pP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28部病脈分類：	浮、洪、濡、散、芤、革</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				沈、伏、弱、牢</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				遲、緩、澀、結</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				數、疾、動、促</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				虛、細、微、代、短</a:t>
            </a:r>
            <a:endParaRPr lang="zh-TW" altLang="en-US" sz="2400">
              <a:latin typeface="+mn-ea"/>
              <a:cs typeface="新細明體" panose="02020500000000000000" charset="-120"/>
              <a:sym typeface="+mn-ea"/>
            </a:endParaRPr>
          </a:p>
          <a:p>
            <a:pPr marL="228600" indent="-228600" fontAlgn="auto">
              <a:lnSpc>
                <a:spcPts val="3000"/>
              </a:lnSpc>
            </a:pPr>
            <a:r>
              <a:rPr lang="zh-TW" altLang="en-US" sz="2400">
                <a:latin typeface="+mn-ea"/>
                <a:cs typeface="新細明體" panose="02020500000000000000" charset="-120"/>
                <a:sym typeface="+mn-ea"/>
              </a:rPr>
              <a:t>				實、滑、弦、緊、長</a:t>
            </a:r>
            <a:endParaRPr lang="zh-TW" altLang="en-US" sz="2400">
              <a:latin typeface="+mn-ea"/>
              <a:cs typeface="新細明體" panose="02020500000000000000" charset="-120"/>
              <a:sym typeface="+mn-e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538480" y="78740"/>
            <a:ext cx="11219180" cy="6949440"/>
          </a:xfrm>
          <a:prstGeom prst="rect">
            <a:avLst/>
          </a:prstGeom>
          <a:noFill/>
          <a:ln w="9525">
            <a:noFill/>
          </a:ln>
        </p:spPr>
        <p:txBody>
          <a:bodyPr wrap="square">
            <a:spAutoFit/>
          </a:bodyPr>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浮脈：輕取即得，重按反減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表證，虛陽外越</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無力</a:t>
            </a:r>
            <a:r>
              <a:rPr lang="en-US" altLang="zh-TW" sz="2400" b="0" u="none">
                <a:latin typeface="+mn-ea"/>
                <a:cs typeface="新細明體" panose="02020500000000000000" charset="-120"/>
              </a:rPr>
              <a:t>)2.</a:t>
            </a:r>
            <a:r>
              <a:rPr lang="zh-TW" altLang="en-US" sz="2400" b="0" u="none">
                <a:latin typeface="+mn-ea"/>
                <a:cs typeface="新細明體" panose="02020500000000000000" charset="-120"/>
              </a:rPr>
              <a:t>沈脈：輕取不應，重按始得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裏證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遲脈：一息不足四至</a:t>
            </a:r>
            <a:r>
              <a:rPr lang="en-US" altLang="zh-TW" sz="2400" b="0" u="none">
                <a:latin typeface="+mn-ea"/>
                <a:cs typeface="新細明體" panose="02020500000000000000" charset="-120"/>
              </a:rPr>
              <a:t>(60</a:t>
            </a:r>
            <a:r>
              <a:rPr lang="zh-TW" altLang="en-US" sz="2400" b="0" u="none">
                <a:latin typeface="+mn-ea"/>
                <a:cs typeface="新細明體" panose="02020500000000000000" charset="-120"/>
              </a:rPr>
              <a:t>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分</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寒證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陽明腑實</a:t>
            </a:r>
            <a:r>
              <a:rPr lang="en-US" altLang="zh-TW" sz="2400" b="0" u="none">
                <a:latin typeface="+mn-ea"/>
                <a:cs typeface="新細明體" panose="02020500000000000000" charset="-120"/>
              </a:rPr>
              <a:t>)4.</a:t>
            </a:r>
            <a:r>
              <a:rPr lang="zh-TW" altLang="en-US" sz="2400" b="0" u="none">
                <a:latin typeface="+mn-ea"/>
                <a:cs typeface="新細明體" panose="02020500000000000000" charset="-120"/>
              </a:rPr>
              <a:t>數脈：一息五、六至</a:t>
            </a:r>
            <a:r>
              <a:rPr lang="en-US" altLang="zh-TW" sz="2400" b="0" u="none">
                <a:latin typeface="+mn-ea"/>
                <a:cs typeface="新細明體" panose="02020500000000000000" charset="-120"/>
              </a:rPr>
              <a:t>(90</a:t>
            </a:r>
            <a:r>
              <a:rPr lang="zh-TW" altLang="en-US" sz="2400" b="0" u="none">
                <a:latin typeface="+mn-ea"/>
                <a:cs typeface="新細明體" panose="02020500000000000000" charset="-120"/>
              </a:rPr>
              <a:t>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分</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熱證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虛證</a:t>
            </a:r>
            <a:r>
              <a:rPr lang="en-US" altLang="zh-TW" sz="2400" b="0" u="none">
                <a:latin typeface="+mn-ea"/>
                <a:cs typeface="新細明體" panose="02020500000000000000" charset="-120"/>
              </a:rPr>
              <a:t>)5.</a:t>
            </a:r>
            <a:r>
              <a:rPr lang="zh-TW" altLang="en-US" sz="2400" b="0" u="none">
                <a:latin typeface="+mn-ea"/>
                <a:cs typeface="新細明體" panose="02020500000000000000" charset="-120"/>
              </a:rPr>
              <a:t>虛脈：三部舉按均無力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6.</a:t>
            </a:r>
            <a:r>
              <a:rPr lang="zh-TW" altLang="en-US" sz="2400" b="0" u="none">
                <a:latin typeface="+mn-ea"/>
                <a:cs typeface="新細明體" panose="02020500000000000000" charset="-120"/>
              </a:rPr>
              <a:t>實脈：三部舉按均有力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實證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7.</a:t>
            </a:r>
            <a:r>
              <a:rPr lang="zh-TW" altLang="en-US" sz="2400" b="0" u="none">
                <a:latin typeface="+mn-ea"/>
                <a:cs typeface="新細明體" panose="02020500000000000000" charset="-120"/>
              </a:rPr>
              <a:t>洪脈：脈形寬大，如波濤洶湧，來盛去衰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邪熱亢盛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氣分證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陽明經證</a:t>
            </a:r>
            <a:r>
              <a:rPr lang="en-US" altLang="zh-TW" sz="2400" b="0" u="none">
                <a:latin typeface="+mn-ea"/>
                <a:cs typeface="新細明體" panose="02020500000000000000" charset="-120"/>
              </a:rPr>
              <a:t>)8.</a:t>
            </a:r>
            <a:r>
              <a:rPr lang="zh-TW" altLang="en-US" sz="2400" b="0" u="none">
                <a:latin typeface="+mn-ea"/>
                <a:cs typeface="新細明體" panose="02020500000000000000" charset="-120"/>
              </a:rPr>
              <a:t>濡脈：浮而細軟</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虛證、濕證</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9.</a:t>
            </a:r>
            <a:r>
              <a:rPr lang="zh-TW" altLang="en-US" sz="2400" b="0" u="none">
                <a:latin typeface="+mn-ea"/>
                <a:cs typeface="新細明體" panose="02020500000000000000" charset="-120"/>
              </a:rPr>
              <a:t>散脈：浮散無根，至數不齊</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脈力不勻</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元氣離散</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10.</a:t>
            </a:r>
            <a:r>
              <a:rPr lang="zh-TW" altLang="en-US" sz="2400" b="0" u="none">
                <a:latin typeface="+mn-ea"/>
                <a:cs typeface="新細明體" panose="02020500000000000000" charset="-120"/>
              </a:rPr>
              <a:t>芤脈：浮大而軟，按之中空如按蔥管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失血，傷陰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陰血驟然大減</a:t>
            </a:r>
            <a:r>
              <a:rPr lang="en-US" altLang="zh-TW" sz="2400" b="0" u="none">
                <a:latin typeface="+mn-ea"/>
                <a:cs typeface="新細明體" panose="02020500000000000000" charset="-120"/>
              </a:rPr>
              <a:t>)11.</a:t>
            </a:r>
            <a:r>
              <a:rPr lang="zh-TW" altLang="en-US" sz="2400" b="0" u="none">
                <a:latin typeface="+mn-ea"/>
                <a:cs typeface="新細明體" panose="02020500000000000000" charset="-120"/>
              </a:rPr>
              <a:t>革脈：浮而搏指，中空外堅，如按鼓皮</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亡血失精，半産漏下</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12.</a:t>
            </a:r>
            <a:r>
              <a:rPr lang="zh-TW" altLang="en-US" sz="2400" b="0" u="none">
                <a:latin typeface="+mn-ea"/>
                <a:cs typeface="新細明體" panose="02020500000000000000" charset="-120"/>
              </a:rPr>
              <a:t>伏脈：沈極而伏</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重按著骨始得</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邪閉、厥病、痛極</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13.</a:t>
            </a:r>
            <a:r>
              <a:rPr lang="zh-TW" altLang="en-US" sz="2400" b="0" u="none">
                <a:latin typeface="+mn-ea"/>
                <a:cs typeface="新細明體" panose="02020500000000000000" charset="-120"/>
              </a:rPr>
              <a:t>弱脈：極軟而沈細</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陽虛、氣血俱虛</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14.</a:t>
            </a:r>
            <a:r>
              <a:rPr lang="zh-TW" altLang="en-US" sz="2400" b="0" u="none">
                <a:latin typeface="+mn-ea"/>
                <a:cs typeface="新細明體" panose="02020500000000000000" charset="-120"/>
              </a:rPr>
              <a:t>牢脈：沈取實大弦長</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陰寒內實，疝氣症瘕</a:t>
            </a:r>
            <a:endParaRPr lang="zh-TW" altLang="en-US" sz="2400" b="0" u="none">
              <a:latin typeface="+mn-ea"/>
              <a:cs typeface="新細明體" panose="02020500000000000000" charset="-120"/>
            </a:endParaRPr>
          </a:p>
          <a:p>
            <a:pPr marL="0" indent="0" fontAlgn="auto">
              <a:lnSpc>
                <a:spcPts val="3000"/>
              </a:lnSpc>
            </a:pPr>
            <a:r>
              <a:rPr lang="en-US" altLang="zh-TW" sz="2400">
                <a:latin typeface="+mn-ea"/>
                <a:cs typeface="新細明體" panose="02020500000000000000" charset="-120"/>
                <a:sym typeface="+mn-ea"/>
              </a:rPr>
              <a:t>15.</a:t>
            </a:r>
            <a:r>
              <a:rPr lang="zh-TW" altLang="en-US" sz="2400">
                <a:latin typeface="+mn-ea"/>
                <a:cs typeface="新細明體" panose="02020500000000000000" charset="-120"/>
                <a:sym typeface="+mn-ea"/>
              </a:rPr>
              <a:t>緩脈：一息四至，緩怠無力</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脾虛、濕證</a:t>
            </a:r>
            <a:endParaRPr lang="zh-TW" altLang="en-US" sz="2400">
              <a:latin typeface="+mn-ea"/>
              <a:cs typeface="新細明體" panose="02020500000000000000" charset="-120"/>
              <a:sym typeface="+mn-ea"/>
            </a:endParaRPr>
          </a:p>
          <a:p>
            <a:pPr marL="0" indent="0" fontAlgn="auto">
              <a:lnSpc>
                <a:spcPts val="3000"/>
              </a:lnSpc>
            </a:pPr>
            <a:r>
              <a:rPr lang="en-US" altLang="zh-TW" sz="2400">
                <a:latin typeface="+mn-ea"/>
                <a:cs typeface="新細明體" panose="02020500000000000000" charset="-120"/>
                <a:sym typeface="+mn-ea"/>
              </a:rPr>
              <a:t>16.</a:t>
            </a:r>
            <a:r>
              <a:rPr lang="zh-TW" altLang="en-US" sz="2400">
                <a:latin typeface="+mn-ea"/>
                <a:cs typeface="新細明體" panose="02020500000000000000" charset="-120"/>
                <a:sym typeface="+mn-ea"/>
              </a:rPr>
              <a:t>澀脈：艱澀不暢，如輕刀刮竹</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傷精，血少，痰食內停，氣滯血瘀</a:t>
            </a:r>
            <a:endParaRPr lang="zh-TW" altLang="en-US" sz="2400">
              <a:latin typeface="+mn-ea"/>
              <a:cs typeface="新細明體" panose="02020500000000000000" charset="-120"/>
              <a:sym typeface="+mn-ea"/>
            </a:endParaRPr>
          </a:p>
          <a:p>
            <a:pPr marL="0" indent="0" fontAlgn="auto">
              <a:lnSpc>
                <a:spcPts val="3000"/>
              </a:lnSpc>
            </a:pPr>
            <a:r>
              <a:rPr lang="en-US" altLang="zh-TW" sz="2400">
                <a:latin typeface="+mn-ea"/>
                <a:cs typeface="新細明體" panose="02020500000000000000" charset="-120"/>
                <a:sym typeface="+mn-ea"/>
              </a:rPr>
              <a:t>17.</a:t>
            </a:r>
            <a:r>
              <a:rPr lang="zh-TW" altLang="en-US" sz="2400">
                <a:latin typeface="+mn-ea"/>
                <a:cs typeface="新細明體" panose="02020500000000000000" charset="-120"/>
                <a:sym typeface="+mn-ea"/>
              </a:rPr>
              <a:t>結脈：遲而時一止，止無定數</a:t>
            </a:r>
            <a:r>
              <a:rPr lang="en-US" altLang="zh-TW" sz="2400">
                <a:latin typeface="+mn-ea"/>
                <a:cs typeface="新細明體" panose="02020500000000000000" charset="-120"/>
                <a:sym typeface="+mn-ea"/>
              </a:rPr>
              <a:t>—</a:t>
            </a:r>
            <a:r>
              <a:rPr lang="zh-TW" altLang="en-US" sz="2400">
                <a:latin typeface="+mn-ea"/>
                <a:cs typeface="新細明體" panose="02020500000000000000" charset="-120"/>
                <a:sym typeface="+mn-ea"/>
              </a:rPr>
              <a:t>陰盛氣結，寒痰瘀血，食積內停</a:t>
            </a:r>
            <a:endParaRPr lang="zh-TW" altLang="en-US" sz="2400">
              <a:latin typeface="+mn-ea"/>
              <a:cs typeface="新細明體" panose="02020500000000000000" charset="-120"/>
              <a:sym typeface="+mn-ea"/>
            </a:endParaRPr>
          </a:p>
          <a:p>
            <a:pPr marL="0" indent="0" fontAlgn="auto">
              <a:lnSpc>
                <a:spcPts val="3000"/>
              </a:lnSpc>
            </a:pPr>
            <a:endParaRPr lang="zh-TW" altLang="en-US" sz="2400">
              <a:latin typeface="+mn-e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69900" y="153035"/>
            <a:ext cx="11381740" cy="6675120"/>
          </a:xfrm>
          <a:prstGeom prst="rect">
            <a:avLst/>
          </a:prstGeom>
          <a:noFill/>
          <a:ln w="9525">
            <a:noFill/>
          </a:ln>
        </p:spPr>
        <p:txBody>
          <a:bodyPr wrap="square">
            <a:spAutoFit/>
          </a:bodyPr>
          <a:p>
            <a:pPr marL="0" indent="0"/>
            <a:r>
              <a:rPr lang="en-US" altLang="zh-TW" sz="2400" b="0" u="none">
                <a:latin typeface="+mn-ea"/>
                <a:cs typeface="新細明體" panose="02020500000000000000" charset="-120"/>
              </a:rPr>
              <a:t>18.</a:t>
            </a:r>
            <a:r>
              <a:rPr lang="zh-TW" altLang="en-US" sz="2400" b="0" u="none">
                <a:latin typeface="+mn-ea"/>
                <a:cs typeface="新細明體" panose="02020500000000000000" charset="-120"/>
              </a:rPr>
              <a:t>疾脈：一息七至以上</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陽極陰竭，元氣將脫</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19.</a:t>
            </a:r>
            <a:r>
              <a:rPr lang="zh-TW" altLang="en-US" sz="2400" b="0" u="none">
                <a:latin typeface="+mn-ea"/>
                <a:cs typeface="新細明體" panose="02020500000000000000" charset="-120"/>
              </a:rPr>
              <a:t>動脈：脈短如豆，滑數有力，厥厥動搖</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驚證、痛證</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20.</a:t>
            </a:r>
            <a:r>
              <a:rPr lang="zh-TW" altLang="en-US" sz="2400" b="0" u="none">
                <a:latin typeface="+mn-ea"/>
                <a:cs typeface="新細明體" panose="02020500000000000000" charset="-120"/>
              </a:rPr>
              <a:t>促脈：數而時一止，止無定數</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陽盛實熱，氣、血、痰、食阻滯</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21.</a:t>
            </a:r>
            <a:r>
              <a:rPr lang="zh-TW" altLang="en-US" sz="2400" b="0" u="none">
                <a:latin typeface="+mn-ea"/>
                <a:cs typeface="新細明體" panose="02020500000000000000" charset="-120"/>
              </a:rPr>
              <a:t>細脈：脈細如線，應指明顯</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氣血兩虛，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陰虛、血虛</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，濕邪</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22.</a:t>
            </a:r>
            <a:r>
              <a:rPr lang="zh-TW" altLang="en-US" sz="2400" b="0" u="none">
                <a:latin typeface="+mn-ea"/>
                <a:cs typeface="新細明體" panose="02020500000000000000" charset="-120"/>
              </a:rPr>
              <a:t>微脈：極細極軟，按之欲絕，若有若無</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陰陽氣血大虛，心腎陽衰</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23.</a:t>
            </a:r>
            <a:r>
              <a:rPr lang="zh-TW" altLang="en-US" sz="2400" b="0" u="none">
                <a:latin typeface="+mn-ea"/>
                <a:cs typeface="新細明體" panose="02020500000000000000" charset="-120"/>
              </a:rPr>
              <a:t>代脈：時一止，止有定數，良久方來</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髒氣衰微，七情、跌打損傷</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24.</a:t>
            </a:r>
            <a:r>
              <a:rPr lang="zh-TW" altLang="en-US" sz="2400" b="0" u="none">
                <a:latin typeface="+mn-ea"/>
                <a:cs typeface="新細明體" panose="02020500000000000000" charset="-120"/>
              </a:rPr>
              <a:t>短脈：不足本位</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首尾俱短</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氣鬱、氣虛</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25.</a:t>
            </a:r>
            <a:r>
              <a:rPr lang="zh-TW" altLang="en-US" sz="2400" b="0" u="none">
                <a:latin typeface="+mn-ea"/>
                <a:cs typeface="新細明體" panose="02020500000000000000" charset="-120"/>
              </a:rPr>
              <a:t>滑脈：往來流利，應指圓滑，如盤走珠</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痰飲、食積、實熱	</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孕</a:t>
            </a:r>
            <a:r>
              <a:rPr lang="en-US" altLang="zh-TW" sz="2400" b="0" u="none">
                <a:latin typeface="+mn-ea"/>
                <a:cs typeface="新細明體" panose="02020500000000000000" charset="-120"/>
              </a:rPr>
              <a:t>)26.</a:t>
            </a:r>
            <a:r>
              <a:rPr lang="zh-TW" altLang="en-US" sz="2400" b="0" u="none">
                <a:latin typeface="+mn-ea"/>
                <a:cs typeface="新細明體" panose="02020500000000000000" charset="-120"/>
              </a:rPr>
              <a:t>弦脈︰端直以長，如按琴弦挺然指下</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肝膽病、痛證、痰飲、瘧疾</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27.</a:t>
            </a:r>
            <a:r>
              <a:rPr lang="zh-TW" altLang="en-US" sz="2400" b="0" u="none">
                <a:latin typeface="+mn-ea"/>
                <a:cs typeface="新細明體" panose="02020500000000000000" charset="-120"/>
              </a:rPr>
              <a:t>緊脈︰脈來緊急，如牽繩轉索</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寒證、痛證、食積</a:t>
            </a:r>
            <a:endParaRPr lang="zh-TW" altLang="en-US" sz="2400" b="0" u="none">
              <a:latin typeface="+mn-ea"/>
              <a:cs typeface="新細明體" panose="02020500000000000000" charset="-120"/>
            </a:endParaRPr>
          </a:p>
          <a:p>
            <a:pPr marL="0" indent="0"/>
            <a:r>
              <a:rPr lang="en-US" altLang="zh-TW" sz="2400" b="0" u="none">
                <a:latin typeface="+mn-ea"/>
                <a:cs typeface="新細明體" panose="02020500000000000000" charset="-120"/>
              </a:rPr>
              <a:t>28.</a:t>
            </a:r>
            <a:r>
              <a:rPr lang="zh-TW" altLang="en-US" sz="2400" b="0" u="none">
                <a:latin typeface="+mn-ea"/>
                <a:cs typeface="新細明體" panose="02020500000000000000" charset="-120"/>
              </a:rPr>
              <a:t>長脈︰首尾端直，起過本位</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陽證、實證、熱證相兼脈︰二種或二種以上相兼出現的脈相類脈：</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相似脈</a:t>
            </a:r>
            <a:r>
              <a:rPr lang="en-US" altLang="zh-TW" sz="2400" b="0" u="none">
                <a:latin typeface="+mn-ea"/>
                <a:cs typeface="新細明體" panose="02020500000000000000" charset="-120"/>
              </a:rPr>
              <a:t>)</a:t>
            </a:r>
            <a:endParaRPr lang="en-US" altLang="zh-TW" sz="2400" b="0" u="none">
              <a:latin typeface="+mn-ea"/>
              <a:cs typeface="新細明體" panose="02020500000000000000" charset="-120"/>
            </a:endParaRPr>
          </a:p>
          <a:p>
            <a:pPr marL="0" indent="0"/>
            <a:r>
              <a:rPr lang="zh-TW" altLang="en-US" sz="2400" b="0" u="none">
                <a:latin typeface="+mn-ea"/>
                <a:cs typeface="新細明體" panose="02020500000000000000" charset="-120"/>
              </a:rPr>
              <a:t>真髒脈︰疾病危重時，無胃、無神、無根的脈斜飛脈︰寸口不見，尺部斜向手背反關脈︰脈象出現於寸口的背側六陽脈︰六脈均實、大	正常六陰脈︰六脈均沈、細	正常</a:t>
            </a:r>
            <a:endParaRPr lang="zh-TW" altLang="en-US" sz="2400">
              <a:latin typeface="+mn-e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alpha val="35000"/>
          </a:schemeClr>
        </a:solidFill>
        <a:effectLst/>
      </p:bgPr>
    </p:bg>
    <p:spTree>
      <p:nvGrpSpPr>
        <p:cNvPr id="1" name=""/>
        <p:cNvGrpSpPr/>
        <p:nvPr/>
      </p:nvGrpSpPr>
      <p:grpSpPr/>
      <p:sp>
        <p:nvSpPr>
          <p:cNvPr id="100" name="文字方塊 99"/>
          <p:cNvSpPr txBox="1"/>
          <p:nvPr/>
        </p:nvSpPr>
        <p:spPr>
          <a:xfrm>
            <a:off x="4547870" y="6985"/>
            <a:ext cx="2985135" cy="822960"/>
          </a:xfrm>
          <a:prstGeom prst="rect">
            <a:avLst/>
          </a:prstGeom>
          <a:noFill/>
          <a:ln w="9525">
            <a:noFill/>
          </a:ln>
        </p:spPr>
        <p:txBody>
          <a:bodyPr wrap="square">
            <a:spAutoFit/>
          </a:bodyPr>
          <a:p>
            <a:pPr marL="0" indent="0" algn="ctr"/>
            <a:r>
              <a:rPr lang="zh-TW" altLang="en-US" sz="4800" b="0" u="none">
                <a:latin typeface="+mn-ea"/>
                <a:cs typeface="新細明體" panose="02020500000000000000" charset="-120"/>
              </a:rPr>
              <a:t>按診</a:t>
            </a:r>
            <a:endParaRPr lang="zh-TW" altLang="en-US" sz="4800" b="0" u="none">
              <a:latin typeface="+mn-ea"/>
              <a:cs typeface="新細明體" panose="02020500000000000000" charset="-120"/>
            </a:endParaRPr>
          </a:p>
        </p:txBody>
      </p:sp>
      <p:sp>
        <p:nvSpPr>
          <p:cNvPr id="2" name="文字方塊 1"/>
          <p:cNvSpPr txBox="1"/>
          <p:nvPr/>
        </p:nvSpPr>
        <p:spPr>
          <a:xfrm>
            <a:off x="794385" y="1035050"/>
            <a:ext cx="11243945" cy="5044440"/>
          </a:xfrm>
          <a:prstGeom prst="rect">
            <a:avLst/>
          </a:prstGeom>
          <a:noFill/>
          <a:ln w="9525">
            <a:noFill/>
          </a:ln>
        </p:spPr>
        <p:txBody>
          <a:bodyPr wrap="square">
            <a:spAutoFit/>
          </a:bodyPr>
          <a:p>
            <a:pPr marL="0" indent="0" fontAlgn="auto">
              <a:lnSpc>
                <a:spcPts val="3000"/>
              </a:lnSpc>
            </a:pPr>
            <a:r>
              <a:rPr lang="zh-TW" altLang="en-US" sz="2400" b="0" u="none">
                <a:latin typeface="+mn-ea"/>
                <a:cs typeface="新細明體" panose="02020500000000000000" charset="-120"/>
              </a:rPr>
              <a:t>一</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手法：觸、摸、按、叩二</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內容：胸脅、脘腹、肌膚、手足、腧穴三</a:t>
            </a:r>
            <a:r>
              <a:rPr lang="en-US" altLang="zh-TW" sz="2400" b="0" u="none">
                <a:latin typeface="+mn-ea"/>
                <a:cs typeface="新細明體" panose="02020500000000000000" charset="-120"/>
              </a:rPr>
              <a:t>.</a:t>
            </a:r>
            <a:r>
              <a:rPr lang="zh-TW" altLang="en-US" sz="2400" b="0" u="none">
                <a:latin typeface="+mn-ea"/>
                <a:cs typeface="新細明體" panose="02020500000000000000" charset="-120"/>
              </a:rPr>
              <a:t>意義：</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1.</a:t>
            </a:r>
            <a:r>
              <a:rPr lang="zh-TW" altLang="en-US" sz="2400" b="0" u="none">
                <a:latin typeface="+mn-ea"/>
                <a:cs typeface="新細明體" panose="02020500000000000000" charset="-120"/>
              </a:rPr>
              <a:t>胸部－心、肺、虛裏的病變虛裏－心尖搏動處－測知宗氣強弱、病之虛實、予後</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2.</a:t>
            </a:r>
            <a:r>
              <a:rPr lang="zh-TW" altLang="en-US" sz="2400" b="0" u="none">
                <a:latin typeface="+mn-ea"/>
                <a:cs typeface="新細明體" panose="02020500000000000000" charset="-120"/>
              </a:rPr>
              <a:t>脅部－肝膽病瘧母－左脅下痞塊－瘧疾日久</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3.</a:t>
            </a:r>
            <a:r>
              <a:rPr lang="zh-TW" altLang="en-US" sz="2400" b="0" u="none">
                <a:latin typeface="+mn-ea"/>
                <a:cs typeface="新細明體" panose="02020500000000000000" charset="-120"/>
              </a:rPr>
              <a:t>脘腹－瞭解涼熱、軟硬、脹滿、腫塊、壓痛脘部診斷胃腑病證：腹部診斷肝、脾、小腸、大腸、膀胱的病變</a:t>
            </a:r>
            <a:endParaRPr lang="zh-TW" altLang="en-US" sz="2400" b="0" u="none">
              <a:latin typeface="+mn-ea"/>
              <a:cs typeface="新細明體" panose="02020500000000000000" charset="-120"/>
            </a:endParaRPr>
          </a:p>
          <a:p>
            <a:pPr marL="0" indent="0" fontAlgn="auto">
              <a:lnSpc>
                <a:spcPts val="3000"/>
              </a:lnSpc>
            </a:pPr>
            <a:r>
              <a:rPr lang="en-US" altLang="zh-TW" sz="2400" b="0" u="none">
                <a:latin typeface="+mn-ea"/>
                <a:cs typeface="新細明體" panose="02020500000000000000" charset="-120"/>
              </a:rPr>
              <a:t>4.</a:t>
            </a:r>
            <a:r>
              <a:rPr lang="zh-TW" altLang="en-US" sz="2400" b="0" u="none">
                <a:latin typeface="+mn-ea"/>
                <a:cs typeface="新細明體" panose="02020500000000000000" charset="-120"/>
              </a:rPr>
              <a:t>症瘕積聚－腹部腫塊推之不移、痛有定處、病在血分爲症積推之可移、痛無定處、聚散不定、病在氣分爲瘕聚腫塊形狀不規則、表面不光滑、或堅硬如石－惡候</a:t>
            </a:r>
            <a:endParaRPr lang="zh-TW" altLang="en-US" sz="2400" b="0" u="none">
              <a:latin typeface="+mn-ea"/>
              <a:cs typeface="新細明體" panose="02020500000000000000" charset="-120"/>
            </a:endParaRPr>
          </a:p>
        </p:txBody>
      </p:sp>
    </p:spTree>
  </p:cSld>
  <p:clrMapOvr>
    <a:masterClrMapping/>
  </p:clrMapOvr>
</p:sld>
</file>

<file path=ppt/theme/theme1.xml><?xml version="1.0" encoding="utf-8"?>
<a:theme xmlns:a="http://schemas.openxmlformats.org/drawingml/2006/main" name="古典_太極圖">
  <a:themeElements>
    <a:clrScheme name="">
      <a:dk1>
        <a:srgbClr val="000000"/>
      </a:dk1>
      <a:lt1>
        <a:srgbClr val="D9D98E"/>
      </a:lt1>
      <a:dk2>
        <a:srgbClr val="000000"/>
      </a:dk2>
      <a:lt2>
        <a:srgbClr val="2D2015"/>
      </a:lt2>
      <a:accent1>
        <a:srgbClr val="8C7B70"/>
      </a:accent1>
      <a:accent2>
        <a:srgbClr val="8F5F2F"/>
      </a:accent2>
      <a:accent3>
        <a:srgbClr val="E9E9C6"/>
      </a:accent3>
      <a:accent4>
        <a:srgbClr val="000000"/>
      </a:accent4>
      <a:accent5>
        <a:srgbClr val="C5BFBC"/>
      </a:accent5>
      <a:accent6>
        <a:srgbClr val="805529"/>
      </a:accent6>
      <a:hlink>
        <a:srgbClr val="CCB400"/>
      </a:hlink>
      <a:folHlink>
        <a:srgbClr val="B8BA60"/>
      </a:folHlink>
    </a:clrScheme>
    <a:fontScheme name="">
      <a:majorFont>
        <a:latin typeface="Arial"/>
        <a:ea typeface="LiSu"/>
        <a:cs typeface=""/>
      </a:majorFont>
      <a:minorFont>
        <a:latin typeface="Arial"/>
        <a:ea typeface="LiSu"/>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17064</Words>
  <Application>WPS Presentation</Application>
  <PresentationFormat>宽屏</PresentationFormat>
  <Paragraphs>1014</Paragraphs>
  <Slides>61</Slides>
  <Notes>0</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61</vt:i4>
      </vt:variant>
    </vt:vector>
  </HeadingPairs>
  <TitlesOfParts>
    <vt:vector size="80" baseType="lpstr">
      <vt:lpstr>Arial</vt:lpstr>
      <vt:lpstr>新細明體</vt:lpstr>
      <vt:lpstr>Wingdings</vt:lpstr>
      <vt:lpstr>SimSun</vt:lpstr>
      <vt:lpstr>AvenirNext LT Pro Medium</vt:lpstr>
      <vt:lpstr>標楷體</vt:lpstr>
      <vt:lpstr>新細明體</vt:lpstr>
      <vt:lpstr>Wingdings</vt:lpstr>
      <vt:lpstr>LiSu</vt:lpstr>
      <vt:lpstr>Microsoft YaHei</vt:lpstr>
      <vt:lpstr>Arial Unicode MS</vt:lpstr>
      <vt:lpstr>Calibri</vt:lpstr>
      <vt:lpstr>Yu Gothic UI</vt:lpstr>
      <vt:lpstr>Avenir Next LT Pro</vt:lpstr>
      <vt:lpstr>Segoe Print</vt:lpstr>
      <vt:lpstr>Sabon Next LT</vt:lpstr>
      <vt:lpstr>MS PGothic</vt:lpstr>
      <vt:lpstr>古典_太極圖</vt:lpstr>
      <vt:lpstr>DappledVTI</vt:lpstr>
      <vt:lpstr>望聞問切~~~搭看趣</vt:lpstr>
      <vt:lpstr>五行與中醫</vt:lpstr>
      <vt:lpstr>何謂五行？</vt:lpstr>
      <vt:lpstr>五行基本概念</vt:lpstr>
      <vt:lpstr>五行相生、相剋關係</vt:lpstr>
      <vt:lpstr>五行在中醫學中的應用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user</cp:lastModifiedBy>
  <cp:revision>4</cp:revision>
  <dcterms:created xsi:type="dcterms:W3CDTF">2026-08-03T08:23:00Z</dcterms:created>
  <dcterms:modified xsi:type="dcterms:W3CDTF">2026-08-31T02:18:37Z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1028-10.8.0.6003</vt:lpwstr>
  </property>
</Properties>
</file>